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7" r:id="rId23"/>
    <p:sldMasterId id="2147483702" r:id="rId24"/>
  </p:sldMasterIdLst>
  <p:notesMasterIdLst>
    <p:notesMasterId r:id="rId39"/>
  </p:notesMasterIdLst>
  <p:handoutMasterIdLst>
    <p:handoutMasterId r:id="rId40"/>
  </p:handoutMasterIdLst>
  <p:sldIdLst>
    <p:sldId id="386" r:id="rId25"/>
    <p:sldId id="342" r:id="rId26"/>
    <p:sldId id="343" r:id="rId27"/>
    <p:sldId id="341" r:id="rId28"/>
    <p:sldId id="338" r:id="rId29"/>
    <p:sldId id="344" r:id="rId30"/>
    <p:sldId id="345" r:id="rId31"/>
    <p:sldId id="346" r:id="rId32"/>
    <p:sldId id="347" r:id="rId33"/>
    <p:sldId id="348" r:id="rId34"/>
    <p:sldId id="349" r:id="rId35"/>
    <p:sldId id="350" r:id="rId36"/>
    <p:sldId id="385" r:id="rId37"/>
    <p:sldId id="353" r:id="rId3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zman, Michelle" initials="GM" lastIdx="14" clrIdx="0">
    <p:extLst>
      <p:ext uri="{19B8F6BF-5375-455C-9EA6-DF929625EA0E}">
        <p15:presenceInfo xmlns:p15="http://schemas.microsoft.com/office/powerpoint/2012/main" userId="S::MGuzman@riversideca.gov::99bd504b-1c5c-47ec-851a-bd85ca2b2945" providerId="AD"/>
      </p:ext>
    </p:extLst>
  </p:cmAuthor>
  <p:cmAuthor id="2" name="Bustos, Gabriella" initials="BG" lastIdx="4" clrIdx="1">
    <p:extLst>
      <p:ext uri="{19B8F6BF-5375-455C-9EA6-DF929625EA0E}">
        <p15:presenceInfo xmlns:p15="http://schemas.microsoft.com/office/powerpoint/2012/main" userId="S::GBustos@riversideca.gov::3cf4740a-359a-46b2-bfab-499b4956d3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53"/>
    <a:srgbClr val="007481"/>
    <a:srgbClr val="003E76"/>
    <a:srgbClr val="FF741D"/>
    <a:srgbClr val="935F2F"/>
    <a:srgbClr val="412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87771" autoAdjust="0"/>
  </p:normalViewPr>
  <p:slideViewPr>
    <p:cSldViewPr>
      <p:cViewPr varScale="1">
        <p:scale>
          <a:sx n="114" d="100"/>
          <a:sy n="114" d="100"/>
        </p:scale>
        <p:origin x="14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6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2.xml"/><Relationship Id="rId39" Type="http://schemas.openxmlformats.org/officeDocument/2006/relationships/notesMaster" Target="notesMasters/notesMaster1.xml"/><Relationship Id="rId21" Type="http://schemas.openxmlformats.org/officeDocument/2006/relationships/customXml" Target="../customXml/item21.xml"/><Relationship Id="rId34" Type="http://schemas.openxmlformats.org/officeDocument/2006/relationships/slide" Target="slides/slide10.xml"/><Relationship Id="rId42" Type="http://schemas.openxmlformats.org/officeDocument/2006/relationships/presProps" Target="presProps.xml"/><Relationship Id="rId7" Type="http://schemas.openxmlformats.org/officeDocument/2006/relationships/customXml" Target="../customXml/item7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slide" Target="slides/slide5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Master" Target="slideMasters/slideMaster2.xml"/><Relationship Id="rId32" Type="http://schemas.openxmlformats.org/officeDocument/2006/relationships/slide" Target="slides/slide8.xml"/><Relationship Id="rId37" Type="http://schemas.openxmlformats.org/officeDocument/2006/relationships/slide" Target="slides/slide13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Master" Target="slideMasters/slideMaster1.xml"/><Relationship Id="rId28" Type="http://schemas.openxmlformats.org/officeDocument/2006/relationships/slide" Target="slides/slide4.xml"/><Relationship Id="rId36" Type="http://schemas.openxmlformats.org/officeDocument/2006/relationships/slide" Target="slides/slide12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slide" Target="slides/slide7.xml"/><Relationship Id="rId44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slide" Target="slides/slide3.xml"/><Relationship Id="rId30" Type="http://schemas.openxmlformats.org/officeDocument/2006/relationships/slide" Target="slides/slide6.xml"/><Relationship Id="rId35" Type="http://schemas.openxmlformats.org/officeDocument/2006/relationships/slide" Target="slides/slide11.xml"/><Relationship Id="rId43" Type="http://schemas.openxmlformats.org/officeDocument/2006/relationships/viewProps" Target="viewProps.xml"/><Relationship Id="rId8" Type="http://schemas.openxmlformats.org/officeDocument/2006/relationships/customXml" Target="../customXml/item8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1.xml"/><Relationship Id="rId33" Type="http://schemas.openxmlformats.org/officeDocument/2006/relationships/slide" Target="slides/slide9.xml"/><Relationship Id="rId38" Type="http://schemas.openxmlformats.org/officeDocument/2006/relationships/slide" Target="slides/slide14.xml"/><Relationship Id="rId46" Type="http://schemas.microsoft.com/office/2016/11/relationships/changesInfo" Target="changesInfos/changesInfo1.xml"/><Relationship Id="rId20" Type="http://schemas.openxmlformats.org/officeDocument/2006/relationships/customXml" Target="../customXml/item20.xml"/><Relationship Id="rId41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stos, Gabriella" userId="3cf4740a-359a-46b2-bfab-499b4956d3c8" providerId="ADAL" clId="{736845AD-0594-4392-A4F9-F045F4152D91}"/>
    <pc:docChg chg="modSld">
      <pc:chgData name="Bustos, Gabriella" userId="3cf4740a-359a-46b2-bfab-499b4956d3c8" providerId="ADAL" clId="{736845AD-0594-4392-A4F9-F045F4152D91}" dt="2023-07-17T15:44:04.923" v="0" actId="113"/>
      <pc:docMkLst>
        <pc:docMk/>
      </pc:docMkLst>
      <pc:sldChg chg="modSp mod">
        <pc:chgData name="Bustos, Gabriella" userId="3cf4740a-359a-46b2-bfab-499b4956d3c8" providerId="ADAL" clId="{736845AD-0594-4392-A4F9-F045F4152D91}" dt="2023-07-17T15:44:04.923" v="0" actId="113"/>
        <pc:sldMkLst>
          <pc:docMk/>
          <pc:sldMk cId="2270784256" sldId="385"/>
        </pc:sldMkLst>
        <pc:spChg chg="mod">
          <ac:chgData name="Bustos, Gabriella" userId="3cf4740a-359a-46b2-bfab-499b4956d3c8" providerId="ADAL" clId="{736845AD-0594-4392-A4F9-F045F4152D91}" dt="2023-07-17T15:44:04.923" v="0" actId="113"/>
          <ac:spMkLst>
            <pc:docMk/>
            <pc:sldMk cId="2270784256" sldId="385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1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A421CB02-F1A9-4BCC-AFF1-9E8480A3C60B}" type="datetimeFigureOut">
              <a:rPr lang="en-US" smtClean="0"/>
              <a:t>7/19/2023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1" y="8830312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F34E766A-FDB5-4E42-AABE-3DFC4F3D7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862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BFDD37EE-2E2E-4640-A513-EF57FC8DDFEF}" type="datetimeFigureOut">
              <a:rPr lang="en-US" smtClean="0"/>
              <a:t>7/19/2023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43FFDBBA-0E08-4D68-8D87-04D3241C84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22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554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FDBBA-0E08-4D68-8D87-04D3241C841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38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D1D2E-185B-40DE-A7B2-F4883A705D3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702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gi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5341391" y="5197752"/>
            <a:ext cx="373380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9955" y="3429000"/>
            <a:ext cx="7805651" cy="1924396"/>
          </a:xfrm>
        </p:spPr>
        <p:txBody>
          <a:bodyPr>
            <a:normAutofit/>
          </a:bodyPr>
          <a:lstStyle>
            <a:lvl1pPr marL="0" indent="0" algn="l">
              <a:buNone/>
              <a:defRPr sz="44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3000" b="1" dirty="0">
                <a:solidFill>
                  <a:srgbClr val="003E76"/>
                </a:solidFill>
                <a:latin typeface="Century Gothic" pitchFamily="34" charset="0"/>
                <a:cs typeface="Calibri" pitchFamily="34" charset="0"/>
              </a:rPr>
              <a:t>Type of meeting</a:t>
            </a:r>
          </a:p>
          <a:p>
            <a:r>
              <a:rPr lang="en-US" sz="3000" b="1" dirty="0">
                <a:solidFill>
                  <a:srgbClr val="003E76"/>
                </a:solidFill>
                <a:latin typeface="Century Gothic" pitchFamily="34" charset="0"/>
                <a:cs typeface="Calibri" pitchFamily="34" charset="0"/>
              </a:rPr>
              <a:t>Item # ____</a:t>
            </a:r>
          </a:p>
          <a:p>
            <a:r>
              <a:rPr lang="en-US" sz="3000" b="1" dirty="0">
                <a:solidFill>
                  <a:srgbClr val="003E76"/>
                </a:solidFill>
                <a:latin typeface="Century Gothic" pitchFamily="34" charset="0"/>
                <a:cs typeface="Calibri" pitchFamily="34" charset="0"/>
              </a:rPr>
              <a:t>Month ___, 20___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RiversideCa.gov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D56B93C5-A06B-4EE4-BC11-DB471C66D21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Green_Riverside_bar.psd"/>
          <p:cNvPicPr>
            <a:picLocks noChangeAspect="1"/>
          </p:cNvPicPr>
          <p:nvPr userDrawn="1"/>
        </p:nvPicPr>
        <p:blipFill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2625"/>
                    </a14:imgEffect>
                    <a14:imgEffect>
                      <a14:saturation sa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63" y="5852160"/>
            <a:ext cx="9172863" cy="101546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803712" y="2339839"/>
            <a:ext cx="6213288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0" y="583"/>
            <a:ext cx="9144000" cy="1861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867400" y="6129058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RiversideCa.gov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03712" y="590204"/>
            <a:ext cx="6213287" cy="1654232"/>
          </a:xfrm>
        </p:spPr>
        <p:txBody>
          <a:bodyPr>
            <a:normAutofit/>
          </a:bodyPr>
          <a:lstStyle>
            <a:lvl1pPr marL="0" algn="l" defTabSz="457200" rtl="0" eaLnBrk="1" latinLnBrk="0" hangingPunct="1">
              <a:defRPr lang="en-US" sz="4000" b="1" kern="1200" dirty="0">
                <a:solidFill>
                  <a:srgbClr val="003E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Century Gothic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11" name="Picture 2" descr="G:\DeptCommon\Customer Relations\Marketing\Logos--Maps--Signatures\Non-RPU Logos\Riverside Logo for PowerPoint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68" y="381301"/>
            <a:ext cx="2200088" cy="2262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97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0" y="1138425"/>
            <a:ext cx="9144000" cy="51846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6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04615" y="69490"/>
            <a:ext cx="7533448" cy="912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9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05993" cy="51846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3777" y="1145747"/>
            <a:ext cx="4393969" cy="51846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84039" y="69490"/>
            <a:ext cx="7787955" cy="912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86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5341391" y="5197752"/>
            <a:ext cx="373380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D56B93C5-A06B-4EE4-BC11-DB471C66D21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Green_Riverside_bar.psd"/>
          <p:cNvPicPr>
            <a:picLocks noChangeAspect="1"/>
          </p:cNvPicPr>
          <p:nvPr userDrawn="1"/>
        </p:nvPicPr>
        <p:blipFill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2625"/>
                    </a14:imgEffect>
                    <a14:imgEffect>
                      <a14:saturation sa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63" y="5852160"/>
            <a:ext cx="9172863" cy="101546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583"/>
            <a:ext cx="9144000" cy="1861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867400" y="6129058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RiversideCA.gov</a:t>
            </a:r>
          </a:p>
        </p:txBody>
      </p:sp>
    </p:spTree>
    <p:extLst>
      <p:ext uri="{BB962C8B-B14F-4D97-AF65-F5344CB8AC3E}">
        <p14:creationId xmlns:p14="http://schemas.microsoft.com/office/powerpoint/2010/main" val="171034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5341391" y="5197752"/>
            <a:ext cx="373380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9955" y="3429000"/>
            <a:ext cx="7805651" cy="1924396"/>
          </a:xfrm>
        </p:spPr>
        <p:txBody>
          <a:bodyPr>
            <a:normAutofit/>
          </a:bodyPr>
          <a:lstStyle>
            <a:lvl1pPr marL="0" indent="0" algn="l">
              <a:buNone/>
              <a:defRPr sz="4400" baseline="0">
                <a:solidFill>
                  <a:srgbClr val="003E76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3000" b="1" dirty="0">
                <a:solidFill>
                  <a:srgbClr val="003E76"/>
                </a:solidFill>
                <a:latin typeface="Century Gothic" pitchFamily="34" charset="0"/>
                <a:cs typeface="Calibri" pitchFamily="34" charset="0"/>
              </a:rPr>
              <a:t>Public Hearing</a:t>
            </a:r>
          </a:p>
          <a:p>
            <a:r>
              <a:rPr lang="en-US" sz="3000" b="1" dirty="0">
                <a:solidFill>
                  <a:srgbClr val="003E76"/>
                </a:solidFill>
                <a:latin typeface="Century Gothic" pitchFamily="34" charset="0"/>
                <a:cs typeface="Calibri" pitchFamily="34" charset="0"/>
              </a:rPr>
              <a:t>Item # ____</a:t>
            </a:r>
          </a:p>
          <a:p>
            <a:r>
              <a:rPr lang="en-US" sz="3000" b="1" dirty="0">
                <a:solidFill>
                  <a:srgbClr val="003E76"/>
                </a:solidFill>
                <a:latin typeface="Century Gothic" pitchFamily="34" charset="0"/>
                <a:cs typeface="Calibri" pitchFamily="34" charset="0"/>
              </a:rPr>
              <a:t>May 6, 20_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RiversideCa.gov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D56B93C5-A06B-4EE4-BC11-DB471C66D21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Green_Riverside_bar.psd"/>
          <p:cNvPicPr>
            <a:picLocks noChangeAspect="1"/>
          </p:cNvPicPr>
          <p:nvPr userDrawn="1"/>
        </p:nvPicPr>
        <p:blipFill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2625"/>
                    </a14:imgEffect>
                    <a14:imgEffect>
                      <a14:saturation sa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63" y="5852160"/>
            <a:ext cx="9172863" cy="101546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803712" y="2339839"/>
            <a:ext cx="6213288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0" y="583"/>
            <a:ext cx="9144000" cy="1861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724400" y="6129058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RiversideCa.gov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03712" y="590204"/>
            <a:ext cx="6213287" cy="1654232"/>
          </a:xfrm>
        </p:spPr>
        <p:txBody>
          <a:bodyPr>
            <a:normAutofit/>
          </a:bodyPr>
          <a:lstStyle>
            <a:lvl1pPr marL="0" algn="l" defTabSz="457200" rtl="0" eaLnBrk="1" latinLnBrk="0" hangingPunct="1">
              <a:defRPr lang="en-US" sz="4000" b="1" kern="1200" baseline="0" dirty="0">
                <a:solidFill>
                  <a:srgbClr val="003E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Century Gothic" pitchFamily="34" charset="0"/>
              </a:defRPr>
            </a:lvl1pPr>
          </a:lstStyle>
          <a:p>
            <a:r>
              <a:rPr lang="en-US" dirty="0"/>
              <a:t>2014-2015 </a:t>
            </a:r>
            <a:br>
              <a:rPr lang="en-US" dirty="0"/>
            </a:br>
            <a:r>
              <a:rPr lang="en-US" dirty="0"/>
              <a:t>ANNUAL ACTION PLAN</a:t>
            </a:r>
          </a:p>
        </p:txBody>
      </p:sp>
      <p:pic>
        <p:nvPicPr>
          <p:cNvPr id="11" name="Picture 2" descr="G:\DeptCommon\Customer Relations\Marketing\Logos--Maps--Signatures\Non-RPU Logos\Riverside Logo for PowerPoint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68" y="381301"/>
            <a:ext cx="2200088" cy="2262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808890" y="2366363"/>
            <a:ext cx="49635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03E76"/>
                </a:solidFill>
                <a:latin typeface="Century Gothic" pitchFamily="34" charset="0"/>
                <a:cs typeface="Calibri" pitchFamily="34" charset="0"/>
              </a:rPr>
              <a:t>Community</a:t>
            </a:r>
            <a:r>
              <a:rPr lang="en-US" sz="3000" b="1" baseline="0" dirty="0">
                <a:solidFill>
                  <a:srgbClr val="003E76"/>
                </a:solidFill>
                <a:latin typeface="Century Gothic" pitchFamily="34" charset="0"/>
                <a:cs typeface="Calibri" pitchFamily="34" charset="0"/>
              </a:rPr>
              <a:t> Development</a:t>
            </a:r>
          </a:p>
          <a:p>
            <a:r>
              <a:rPr lang="en-US" sz="3000" b="1" baseline="0" dirty="0">
                <a:solidFill>
                  <a:srgbClr val="003E76"/>
                </a:solidFill>
                <a:latin typeface="Century Gothic" pitchFamily="34" charset="0"/>
                <a:cs typeface="Calibri" pitchFamily="34" charset="0"/>
              </a:rPr>
              <a:t>Department</a:t>
            </a:r>
            <a:endParaRPr lang="en-US" sz="3000" b="1" dirty="0">
              <a:solidFill>
                <a:srgbClr val="003E76"/>
              </a:solidFill>
              <a:latin typeface="Century Gothic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18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0" y="609600"/>
            <a:ext cx="9144000" cy="51846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69490"/>
            <a:ext cx="9144000" cy="1073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28620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05993" cy="51846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3777" y="1145747"/>
            <a:ext cx="4393969" cy="51846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84039" y="69490"/>
            <a:ext cx="7787955" cy="912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13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Green_Riverside_bar.psd"/>
          <p:cNvPicPr>
            <a:picLocks noChangeAspect="1"/>
          </p:cNvPicPr>
          <p:nvPr/>
        </p:nvPicPr>
        <p:blipFill>
          <a:blip r:embed="rId6" cstate="print">
            <a:grayscl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2625"/>
                    </a14:imgEffect>
                    <a14:imgEffect>
                      <a14:saturation sa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63" y="6191202"/>
            <a:ext cx="9172863" cy="67641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261" y="1153681"/>
            <a:ext cx="8619140" cy="4637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Click</a:t>
            </a:r>
          </a:p>
          <a:p>
            <a:pPr lvl="0"/>
            <a:r>
              <a:rPr lang="en-US" dirty="0"/>
              <a:t>Click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9609" y="69490"/>
            <a:ext cx="7533448" cy="912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26" name="Picture 2" descr="G:\DeptCommon\Customer Relations\Marketing\Logos--Maps--Signatures\Non-RPU Logos\Riverside Logo for PowerPoint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60" y="5872280"/>
            <a:ext cx="679478" cy="69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400800" y="6300848"/>
            <a:ext cx="2008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RiversideCa.gov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477863" y="5822739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BA9E568-0659-458E-9B26-FB6FB711DBE4}" type="slidenum">
              <a:rPr lang="en-US" sz="1400" smtClean="0">
                <a:latin typeface="Century Gothic" panose="020B0502020202020204" pitchFamily="34" charset="0"/>
              </a:rPr>
              <a:t>‹#›</a:t>
            </a:fld>
            <a:endParaRPr lang="en-US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63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0" r:id="rId2"/>
    <p:sldLayoutId id="2147483701" r:id="rId3"/>
    <p:sldLayoutId id="2147483706" r:id="rId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3E76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 baseline="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1153681"/>
            <a:ext cx="9144000" cy="5037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Click</a:t>
            </a:r>
          </a:p>
          <a:p>
            <a:pPr lvl="2"/>
            <a:r>
              <a:rPr lang="en-US" dirty="0"/>
              <a:t>Click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490"/>
            <a:ext cx="9144000" cy="1073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 descr="Green_Riverside_bar.psd"/>
          <p:cNvPicPr>
            <a:picLocks noChangeAspect="1"/>
          </p:cNvPicPr>
          <p:nvPr userDrawn="1"/>
        </p:nvPicPr>
        <p:blipFill>
          <a:blip r:embed="rId5" cstate="print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2625"/>
                    </a14:imgEffect>
                    <a14:imgEffect>
                      <a14:saturation sa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63" y="6191202"/>
            <a:ext cx="9172863" cy="676419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6260" y="5872790"/>
            <a:ext cx="679478" cy="69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6400800" y="6300848"/>
            <a:ext cx="2028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RiversideCA.gov</a:t>
            </a:r>
          </a:p>
        </p:txBody>
      </p:sp>
    </p:spTree>
    <p:extLst>
      <p:ext uri="{BB962C8B-B14F-4D97-AF65-F5344CB8AC3E}">
        <p14:creationId xmlns:p14="http://schemas.microsoft.com/office/powerpoint/2010/main" val="33125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003E76"/>
          </a:solidFill>
          <a:latin typeface="Century Gothic" pitchFamily="34" charset="0"/>
          <a:ea typeface="+mj-ea"/>
          <a:cs typeface="+mj-cs"/>
        </a:defRPr>
      </a:lvl1pPr>
    </p:titleStyle>
    <p:bodyStyle>
      <a:lvl1pPr marL="574675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 baseline="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255713" indent="-3937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717675" indent="-3492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g"/><Relationship Id="rId4" Type="http://schemas.openxmlformats.org/officeDocument/2006/relationships/image" Target="../media/image5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3048000" y="4705502"/>
            <a:ext cx="3315647" cy="1140372"/>
            <a:chOff x="2821324" y="4521244"/>
            <a:chExt cx="3883602" cy="133571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1324" y="4521244"/>
              <a:ext cx="1428043" cy="1335712"/>
            </a:xfrm>
            <a:prstGeom prst="rect">
              <a:avLst/>
            </a:prstGeom>
          </p:spPr>
        </p:pic>
        <p:pic>
          <p:nvPicPr>
            <p:cNvPr id="8" name="Picture 7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6378" y="4623813"/>
              <a:ext cx="2098548" cy="1142702"/>
            </a:xfrm>
            <a:prstGeom prst="rect">
              <a:avLst/>
            </a:prstGeom>
          </p:spPr>
        </p:pic>
      </p:grpSp>
      <p:sp>
        <p:nvSpPr>
          <p:cNvPr id="20" name="Subtitle 1"/>
          <p:cNvSpPr txBox="1">
            <a:spLocks/>
          </p:cNvSpPr>
          <p:nvPr/>
        </p:nvSpPr>
        <p:spPr>
          <a:xfrm>
            <a:off x="209235" y="3447056"/>
            <a:ext cx="8534400" cy="19812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kern="1000" dirty="0">
                <a:solidFill>
                  <a:srgbClr val="002C53"/>
                </a:solidFill>
              </a:rPr>
              <a:t> Community Development Block Grant (CDBG)</a:t>
            </a:r>
            <a:endParaRPr lang="en-US" sz="3200" kern="1000" dirty="0">
              <a:solidFill>
                <a:srgbClr val="002C53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97167" y="670762"/>
            <a:ext cx="8367432" cy="2358676"/>
            <a:chOff x="497167" y="539997"/>
            <a:chExt cx="8367432" cy="2358676"/>
          </a:xfrm>
        </p:grpSpPr>
        <p:sp>
          <p:nvSpPr>
            <p:cNvPr id="21" name="Title 2"/>
            <p:cNvSpPr txBox="1">
              <a:spLocks/>
            </p:cNvSpPr>
            <p:nvPr/>
          </p:nvSpPr>
          <p:spPr>
            <a:xfrm>
              <a:off x="2549398" y="577523"/>
              <a:ext cx="6213287" cy="1285161"/>
            </a:xfrm>
            <a:prstGeom prst="rect">
              <a:avLst/>
            </a:prstGeom>
          </p:spPr>
          <p:txBody>
            <a:bodyPr anchor="ctr"/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b="1" kern="1200">
                  <a:solidFill>
                    <a:srgbClr val="003E76"/>
                  </a:solidFill>
                  <a:latin typeface="Century Gothic" pitchFamily="34" charset="0"/>
                  <a:ea typeface="+mj-ea"/>
                  <a:cs typeface="+mj-cs"/>
                </a:defRPr>
              </a:lvl1pPr>
            </a:lstStyle>
            <a:p>
              <a:r>
                <a:rPr lang="en-US" sz="3200" dirty="0">
                  <a:solidFill>
                    <a:srgbClr val="002C53"/>
                  </a:solidFill>
                </a:rPr>
                <a:t>2023-2024 </a:t>
              </a:r>
            </a:p>
            <a:p>
              <a:r>
                <a:rPr lang="en-US" sz="3200" dirty="0">
                  <a:solidFill>
                    <a:srgbClr val="002C53"/>
                  </a:solidFill>
                </a:rPr>
                <a:t> </a:t>
              </a:r>
              <a:r>
                <a:rPr lang="en-US" sz="2800" dirty="0">
                  <a:solidFill>
                    <a:srgbClr val="002C53"/>
                  </a:solidFill>
                </a:rPr>
                <a:t>SUBRECIPIENT WORKSHOP 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43200" y="2067676"/>
              <a:ext cx="61213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entury Gothic" panose="020B0502020202020204" pitchFamily="34" charset="0"/>
                </a:rPr>
                <a:t>Community &amp; Economic </a:t>
              </a:r>
              <a:br>
                <a:rPr lang="en-US" sz="2400" b="1" dirty="0">
                  <a:latin typeface="Century Gothic" panose="020B0502020202020204" pitchFamily="34" charset="0"/>
                </a:rPr>
              </a:br>
              <a:r>
                <a:rPr lang="en-US" sz="2400" b="1" dirty="0">
                  <a:latin typeface="Century Gothic" panose="020B0502020202020204" pitchFamily="34" charset="0"/>
                </a:rPr>
                <a:t>Development Department</a:t>
              </a:r>
              <a:endParaRPr lang="en-US" sz="2400" b="1" dirty="0">
                <a:solidFill>
                  <a:srgbClr val="003E76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863909" y="2002835"/>
              <a:ext cx="5806888" cy="0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167" y="539997"/>
              <a:ext cx="2209613" cy="22642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265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2A7B74-5B99-42A2-8DDB-77E8D0A1A6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200" y="1981200"/>
            <a:ext cx="8991600" cy="2362200"/>
          </a:xfrm>
        </p:spPr>
        <p:txBody>
          <a:bodyPr numCol="2">
            <a:noAutofit/>
          </a:bodyPr>
          <a:lstStyle/>
          <a:p>
            <a:pPr fontAlgn="base">
              <a:lnSpc>
                <a:spcPts val="12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1400" kern="0" dirty="0">
                <a:solidFill>
                  <a:srgbClr val="002060"/>
                </a:solidFill>
              </a:rPr>
              <a:t>PROJECT INFORMATION SHEET </a:t>
            </a:r>
          </a:p>
          <a:p>
            <a:pPr fontAlgn="base">
              <a:lnSpc>
                <a:spcPts val="12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endParaRPr lang="en-US" sz="1400" kern="0" dirty="0">
              <a:solidFill>
                <a:srgbClr val="002060"/>
              </a:solidFill>
            </a:endParaRPr>
          </a:p>
          <a:p>
            <a:pPr fontAlgn="base">
              <a:lnSpc>
                <a:spcPts val="12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1400" kern="0" dirty="0">
                <a:solidFill>
                  <a:srgbClr val="002060"/>
                </a:solidFill>
              </a:rPr>
              <a:t>SCOPE OF SERVICES (Exhibit A)</a:t>
            </a:r>
          </a:p>
          <a:p>
            <a:pPr fontAlgn="base">
              <a:lnSpc>
                <a:spcPts val="12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endParaRPr lang="en-US" sz="1400" kern="0" dirty="0">
              <a:solidFill>
                <a:srgbClr val="002060"/>
              </a:solidFill>
            </a:endParaRPr>
          </a:p>
          <a:p>
            <a:pPr fontAlgn="base">
              <a:lnSpc>
                <a:spcPts val="12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1400" kern="0" dirty="0">
                <a:solidFill>
                  <a:srgbClr val="002060"/>
                </a:solidFill>
              </a:rPr>
              <a:t>PROJECT BUDGET (Exhibit B)</a:t>
            </a:r>
          </a:p>
          <a:p>
            <a:pPr fontAlgn="base">
              <a:lnSpc>
                <a:spcPts val="12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endParaRPr lang="en-US" sz="1400" kern="0" dirty="0">
              <a:solidFill>
                <a:srgbClr val="002060"/>
              </a:solidFill>
            </a:endParaRPr>
          </a:p>
          <a:p>
            <a:pPr fontAlgn="base">
              <a:lnSpc>
                <a:spcPts val="12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1400" kern="0" dirty="0">
                <a:solidFill>
                  <a:srgbClr val="002060"/>
                </a:solidFill>
              </a:rPr>
              <a:t>HUD COMPLIANCE STANDARDS (Exhibit C)</a:t>
            </a:r>
          </a:p>
          <a:p>
            <a:pPr fontAlgn="base">
              <a:lnSpc>
                <a:spcPts val="12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endParaRPr lang="en-US" sz="1400" kern="0" dirty="0">
              <a:solidFill>
                <a:srgbClr val="002060"/>
              </a:solidFill>
            </a:endParaRPr>
          </a:p>
          <a:p>
            <a:pPr fontAlgn="base">
              <a:lnSpc>
                <a:spcPts val="12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1400" kern="0" dirty="0">
                <a:solidFill>
                  <a:srgbClr val="002060"/>
                </a:solidFill>
              </a:rPr>
              <a:t>KEY PERSONNEL (Exhibit D)</a:t>
            </a:r>
          </a:p>
          <a:p>
            <a:pPr fontAlgn="base">
              <a:lnSpc>
                <a:spcPts val="12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endParaRPr lang="en-US" sz="1400" kern="0" dirty="0">
              <a:solidFill>
                <a:srgbClr val="002060"/>
              </a:solidFill>
            </a:endParaRPr>
          </a:p>
          <a:p>
            <a:pPr fontAlgn="base">
              <a:lnSpc>
                <a:spcPts val="12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1400" kern="0" dirty="0">
                <a:solidFill>
                  <a:srgbClr val="002060"/>
                </a:solidFill>
              </a:rPr>
              <a:t>AUTHORIZED SIGNATURES (Exhibit E)</a:t>
            </a:r>
          </a:p>
          <a:p>
            <a:pPr fontAlgn="base">
              <a:lnSpc>
                <a:spcPts val="12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endParaRPr lang="en-US" sz="1400" kern="0" dirty="0">
              <a:solidFill>
                <a:srgbClr val="002060"/>
              </a:solidFill>
            </a:endParaRPr>
          </a:p>
          <a:p>
            <a:pPr fontAlgn="base">
              <a:lnSpc>
                <a:spcPts val="12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endParaRPr lang="en-US" sz="1400" kern="0" dirty="0">
              <a:solidFill>
                <a:srgbClr val="002060"/>
              </a:solidFill>
            </a:endParaRPr>
          </a:p>
          <a:p>
            <a:pPr fontAlgn="base">
              <a:lnSpc>
                <a:spcPts val="12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endParaRPr lang="en-US" sz="1400" kern="0" dirty="0">
              <a:solidFill>
                <a:srgbClr val="002060"/>
              </a:solidFill>
            </a:endParaRPr>
          </a:p>
          <a:p>
            <a:pPr fontAlgn="base"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1400" kern="0" dirty="0">
                <a:solidFill>
                  <a:srgbClr val="002060"/>
                </a:solidFill>
              </a:rPr>
              <a:t>FEDERAL FUNDING ACCOUNTABILITY &amp; TRANSPARENCY ACT (Exhibit F)</a:t>
            </a:r>
          </a:p>
          <a:p>
            <a:pPr fontAlgn="base">
              <a:lnSpc>
                <a:spcPts val="12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endParaRPr lang="en-US" sz="1400" kern="0" dirty="0">
              <a:solidFill>
                <a:srgbClr val="002060"/>
              </a:solidFill>
            </a:endParaRPr>
          </a:p>
          <a:p>
            <a:pPr fontAlgn="base"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1400" kern="0" dirty="0">
                <a:solidFill>
                  <a:srgbClr val="002060"/>
                </a:solidFill>
              </a:rPr>
              <a:t>CERTIFICATE REGARDING WAIVER OF AUTOMOBILE INSURANCE (Exhibit G) </a:t>
            </a:r>
          </a:p>
          <a:p>
            <a:pPr fontAlgn="base"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endParaRPr lang="en-US" sz="1400" kern="0" dirty="0">
              <a:solidFill>
                <a:srgbClr val="002060"/>
              </a:solidFill>
            </a:endParaRPr>
          </a:p>
          <a:p>
            <a:pPr fontAlgn="base">
              <a:lnSpc>
                <a:spcPts val="12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1400" kern="0" dirty="0">
                <a:solidFill>
                  <a:srgbClr val="002060"/>
                </a:solidFill>
              </a:rPr>
              <a:t>ACH AUTHORIZATION FORM (Electronic Funds Transfer)</a:t>
            </a:r>
          </a:p>
          <a:p>
            <a:pPr fontAlgn="base">
              <a:lnSpc>
                <a:spcPts val="12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endParaRPr lang="en-US" sz="1400" kern="0" dirty="0">
              <a:solidFill>
                <a:srgbClr val="002060"/>
              </a:solidFill>
            </a:endParaRPr>
          </a:p>
          <a:p>
            <a:pPr fontAlgn="base">
              <a:lnSpc>
                <a:spcPts val="12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1400" kern="0" dirty="0">
                <a:solidFill>
                  <a:srgbClr val="002060"/>
                </a:solidFill>
              </a:rPr>
              <a:t>INSURANCE REQUIREMENTS</a:t>
            </a:r>
          </a:p>
          <a:p>
            <a:pPr fontAlgn="base">
              <a:lnSpc>
                <a:spcPts val="1200"/>
              </a:lnSpc>
              <a:spcAft>
                <a:spcPct val="0"/>
              </a:spcAft>
              <a:buSzPct val="95000"/>
            </a:pPr>
            <a:endParaRPr lang="en-US" sz="1400" kern="0" dirty="0">
              <a:solidFill>
                <a:srgbClr val="002060"/>
              </a:solidFill>
            </a:endParaRPr>
          </a:p>
          <a:p>
            <a:pPr marL="0" indent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SzPct val="95000"/>
              <a:buNone/>
            </a:pPr>
            <a:r>
              <a:rPr lang="en-US" sz="1400" kern="0" dirty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874E2D-2E59-40BD-80E4-B658BC3F4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"/>
            <a:ext cx="9144000" cy="1054608"/>
          </a:xfrm>
          <a:prstGeom prst="rect">
            <a:avLst/>
          </a:prstGeom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1EA21E5D-80BF-44E7-94AF-2972C858179F}"/>
              </a:ext>
            </a:extLst>
          </p:cNvPr>
          <p:cNvSpPr txBox="1"/>
          <p:nvPr/>
        </p:nvSpPr>
        <p:spPr>
          <a:xfrm>
            <a:off x="6097" y="316806"/>
            <a:ext cx="9143999" cy="5116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3200" b="1" spc="-10" dirty="0">
                <a:solidFill>
                  <a:schemeClr val="bg1"/>
                </a:solidFill>
                <a:latin typeface="Century Gothic"/>
                <a:cs typeface="Century Gothic"/>
              </a:rPr>
              <a:t>CDBG REQUIRED DOCUMENTS </a:t>
            </a:r>
            <a:endParaRPr lang="en-US" sz="32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8B7406-F385-4E24-BF33-498860D27D2B}"/>
              </a:ext>
            </a:extLst>
          </p:cNvPr>
          <p:cNvSpPr txBox="1"/>
          <p:nvPr/>
        </p:nvSpPr>
        <p:spPr>
          <a:xfrm>
            <a:off x="-457200" y="4419600"/>
            <a:ext cx="960120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SzPct val="95000"/>
            </a:pPr>
            <a:endParaRPr lang="en-US" b="1" kern="0" dirty="0">
              <a:solidFill>
                <a:srgbClr val="002C53"/>
              </a:solidFill>
            </a:endParaRPr>
          </a:p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SzPct val="95000"/>
            </a:pPr>
            <a:endParaRPr lang="en-US" kern="0" dirty="0">
              <a:solidFill>
                <a:srgbClr val="002060"/>
              </a:solidFill>
            </a:endParaRPr>
          </a:p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SzPct val="95000"/>
            </a:pPr>
            <a:r>
              <a:rPr lang="en-US" kern="0" dirty="0">
                <a:solidFill>
                  <a:srgbClr val="002060"/>
                </a:solidFill>
              </a:rPr>
              <a:t>		</a:t>
            </a:r>
          </a:p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SzPct val="95000"/>
            </a:pPr>
            <a:r>
              <a:rPr lang="en-US" kern="0" dirty="0">
                <a:solidFill>
                  <a:srgbClr val="002060"/>
                </a:solidFill>
              </a:rPr>
              <a:t>		               </a:t>
            </a:r>
            <a:r>
              <a:rPr lang="en-US" sz="1900" b="1" kern="0" dirty="0">
                <a:solidFill>
                  <a:srgbClr val="002C53"/>
                </a:solidFill>
                <a:latin typeface="Century Gothic" panose="020B0502020202020204" pitchFamily="34" charset="0"/>
              </a:rPr>
              <a:t>ALL FORMS MUST BE SUBMITTED BY OCTOBER 6, 2023</a:t>
            </a:r>
          </a:p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SzPct val="95000"/>
            </a:pPr>
            <a:endParaRPr lang="en-US" sz="1900" kern="0" dirty="0">
              <a:solidFill>
                <a:srgbClr val="002C53"/>
              </a:solidFill>
              <a:latin typeface="Century Gothic" panose="020B0502020202020204" pitchFamily="34" charset="0"/>
            </a:endParaRPr>
          </a:p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SzPct val="95000"/>
            </a:pPr>
            <a:endParaRPr lang="en-US" sz="1900" kern="0" dirty="0">
              <a:solidFill>
                <a:srgbClr val="002C53"/>
              </a:solidFill>
              <a:latin typeface="Century Gothic" panose="020B0502020202020204" pitchFamily="34" charset="0"/>
            </a:endParaRPr>
          </a:p>
          <a:p>
            <a:pPr algn="ctr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SzPct val="95000"/>
            </a:pPr>
            <a:r>
              <a:rPr lang="en-US" sz="1900" kern="0" dirty="0">
                <a:solidFill>
                  <a:srgbClr val="002C53"/>
                </a:solidFill>
                <a:latin typeface="Century Gothic" panose="020B0502020202020204" pitchFamily="34" charset="0"/>
              </a:rPr>
              <a:t> *</a:t>
            </a:r>
            <a:r>
              <a:rPr lang="en-US" sz="1900" b="1" u="sng" kern="0" dirty="0">
                <a:solidFill>
                  <a:srgbClr val="002C53"/>
                </a:solidFill>
                <a:latin typeface="Century Gothic" panose="020B0502020202020204" pitchFamily="34" charset="0"/>
              </a:rPr>
              <a:t>Funds will be voided if forms are submitted after October 6, 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50D754-BF9D-4E3B-8020-18E756B08631}"/>
              </a:ext>
            </a:extLst>
          </p:cNvPr>
          <p:cNvSpPr txBox="1"/>
          <p:nvPr/>
        </p:nvSpPr>
        <p:spPr>
          <a:xfrm>
            <a:off x="762000" y="1168331"/>
            <a:ext cx="7467600" cy="539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lnSpc>
                <a:spcPct val="80000"/>
              </a:lnSpc>
              <a:spcAft>
                <a:spcPct val="0"/>
              </a:spcAft>
              <a:buClr>
                <a:srgbClr val="996633"/>
              </a:buClr>
              <a:buSzPct val="95000"/>
              <a:buNone/>
            </a:pPr>
            <a:r>
              <a:rPr lang="en-US" sz="2200" b="1" kern="0" dirty="0">
                <a:solidFill>
                  <a:schemeClr val="tx2"/>
                </a:solidFill>
                <a:latin typeface="Century Gothic" panose="020B0502020202020204" pitchFamily="34" charset="0"/>
              </a:rPr>
              <a:t>REQUIRED DOCUMENTATION TO EXECUTE AGREEMENTS</a:t>
            </a:r>
          </a:p>
          <a:p>
            <a:pPr lvl="0" algn="r" fontAlgn="base">
              <a:lnSpc>
                <a:spcPts val="1200"/>
              </a:lnSpc>
              <a:spcAft>
                <a:spcPct val="0"/>
              </a:spcAft>
              <a:buClr>
                <a:srgbClr val="996633"/>
              </a:buClr>
              <a:buSzPct val="95000"/>
              <a:buNone/>
            </a:pPr>
            <a:endParaRPr lang="en-US" u="sng" kern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62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E6E69C-7C47-4BC2-A3A1-3F8AA2323D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8600" y="1219200"/>
            <a:ext cx="8839200" cy="4114800"/>
          </a:xfrm>
        </p:spPr>
        <p:txBody>
          <a:bodyPr>
            <a:normAutofit fontScale="77500" lnSpcReduction="20000"/>
          </a:bodyPr>
          <a:lstStyle/>
          <a:p>
            <a:pPr lvl="0" fontAlgn="base">
              <a:lnSpc>
                <a:spcPct val="1500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q"/>
            </a:pPr>
            <a:r>
              <a:rPr lang="en-US" sz="2000" kern="0" dirty="0">
                <a:solidFill>
                  <a:srgbClr val="002C53"/>
                </a:solidFill>
              </a:rPr>
              <a:t>Must complete CDBG Request for Payment Form A</a:t>
            </a:r>
          </a:p>
          <a:p>
            <a:pPr lvl="0" fontAlgn="base">
              <a:lnSpc>
                <a:spcPct val="1500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q"/>
            </a:pPr>
            <a:r>
              <a:rPr lang="en-US" sz="2000" kern="0" dirty="0">
                <a:solidFill>
                  <a:srgbClr val="002C53"/>
                </a:solidFill>
              </a:rPr>
              <a:t>Must complete Reimbursement Request Form B</a:t>
            </a:r>
          </a:p>
          <a:p>
            <a:pPr lvl="0" fontAlgn="base">
              <a:lnSpc>
                <a:spcPct val="1500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q"/>
            </a:pPr>
            <a:r>
              <a:rPr lang="en-US" sz="2000" kern="0" dirty="0">
                <a:solidFill>
                  <a:srgbClr val="002C53"/>
                </a:solidFill>
              </a:rPr>
              <a:t>Must provide adequate supporting documentation</a:t>
            </a:r>
          </a:p>
          <a:p>
            <a:pPr lvl="1" fontAlgn="base">
              <a:lnSpc>
                <a:spcPct val="1500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1800" kern="0" dirty="0">
                <a:solidFill>
                  <a:srgbClr val="002C53"/>
                </a:solidFill>
              </a:rPr>
              <a:t>Proof that amount requested was spent during the fiscal year July 1, 2023 – June 30, 2024 (CDBG is reimbursement only)</a:t>
            </a:r>
          </a:p>
          <a:p>
            <a:pPr lvl="1" fontAlgn="base">
              <a:lnSpc>
                <a:spcPct val="1500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1800" kern="0" dirty="0">
                <a:solidFill>
                  <a:srgbClr val="002C53"/>
                </a:solidFill>
              </a:rPr>
              <a:t>Proof that amount was spent on an eligible use</a:t>
            </a:r>
          </a:p>
          <a:p>
            <a:pPr marL="339725" lvl="0" indent="-339725" fontAlgn="base">
              <a:lnSpc>
                <a:spcPct val="1500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q"/>
            </a:pPr>
            <a:r>
              <a:rPr lang="en-US" sz="2000" kern="0" dirty="0">
                <a:solidFill>
                  <a:srgbClr val="002C53"/>
                </a:solidFill>
              </a:rPr>
              <a:t>All Requests for Payment should be submitted with </a:t>
            </a:r>
            <a:r>
              <a:rPr lang="en-US" sz="2000" u="sng" kern="0" dirty="0">
                <a:solidFill>
                  <a:srgbClr val="002C53"/>
                </a:solidFill>
              </a:rPr>
              <a:t>original signature </a:t>
            </a:r>
          </a:p>
          <a:p>
            <a:pPr marL="739775" lvl="0" indent="-277813" fontAlgn="base">
              <a:lnSpc>
                <a:spcPct val="1500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1800" kern="0" dirty="0">
                <a:solidFill>
                  <a:srgbClr val="002C53"/>
                </a:solidFill>
              </a:rPr>
              <a:t>We can also accept wet or PDF, Drop Box or any software that has a date/time stamp signature</a:t>
            </a:r>
          </a:p>
          <a:p>
            <a:pPr lvl="0" fontAlgn="base">
              <a:lnSpc>
                <a:spcPct val="1500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q"/>
            </a:pPr>
            <a:r>
              <a:rPr lang="en-US" sz="2000" kern="0" dirty="0">
                <a:solidFill>
                  <a:srgbClr val="002C53"/>
                </a:solidFill>
              </a:rPr>
              <a:t>No Rush Payments </a:t>
            </a:r>
          </a:p>
          <a:p>
            <a:pPr lvl="0" fontAlgn="base">
              <a:lnSpc>
                <a:spcPct val="1500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q"/>
            </a:pPr>
            <a:r>
              <a:rPr lang="en-US" sz="2000" kern="0" dirty="0">
                <a:solidFill>
                  <a:srgbClr val="002C53"/>
                </a:solidFill>
              </a:rPr>
              <a:t>Staff is available to set up training sessions that would provide further assistance on quarterly reports and/or reimbursements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FB491B-FD38-4ED4-8A99-C94681ADA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12192"/>
            <a:ext cx="9144000" cy="1054608"/>
          </a:xfrm>
          <a:prstGeom prst="rect">
            <a:avLst/>
          </a:prstGeom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2E4439F2-C09E-435C-8708-058325F3520A}"/>
              </a:ext>
            </a:extLst>
          </p:cNvPr>
          <p:cNvSpPr txBox="1"/>
          <p:nvPr/>
        </p:nvSpPr>
        <p:spPr>
          <a:xfrm>
            <a:off x="9525" y="283656"/>
            <a:ext cx="9143999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3200" b="1" spc="-10" dirty="0">
                <a:solidFill>
                  <a:schemeClr val="bg1"/>
                </a:solidFill>
                <a:latin typeface="Century Gothic"/>
                <a:cs typeface="Century Gothic"/>
              </a:rPr>
              <a:t>CDBG REIMBURSEMENT PROCESS </a:t>
            </a:r>
            <a:endParaRPr lang="en-US" sz="32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4362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963B36-D0B0-4FCC-8C9E-C735366E09A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940812"/>
            <a:ext cx="8229600" cy="2976375"/>
          </a:xfrm>
        </p:spPr>
        <p:txBody>
          <a:bodyPr>
            <a:normAutofit fontScale="92500"/>
          </a:bodyPr>
          <a:lstStyle/>
          <a:p>
            <a:pPr lvl="0" fontAlgn="base">
              <a:lnSpc>
                <a:spcPct val="1700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2200" kern="0" dirty="0">
                <a:solidFill>
                  <a:srgbClr val="002C53"/>
                </a:solidFill>
              </a:rPr>
              <a:t>Official Monitoring letter (5-7 Organizations will be selected)</a:t>
            </a:r>
          </a:p>
          <a:p>
            <a:pPr lvl="0" fontAlgn="base">
              <a:lnSpc>
                <a:spcPct val="1700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2200" kern="0" dirty="0">
                <a:solidFill>
                  <a:srgbClr val="002C53"/>
                </a:solidFill>
              </a:rPr>
              <a:t>Schedule onsite visit </a:t>
            </a:r>
          </a:p>
          <a:p>
            <a:pPr lvl="0" fontAlgn="base">
              <a:lnSpc>
                <a:spcPct val="1700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2200" kern="0" dirty="0">
                <a:solidFill>
                  <a:srgbClr val="002C53"/>
                </a:solidFill>
              </a:rPr>
              <a:t>Review of Program Compliance </a:t>
            </a:r>
          </a:p>
          <a:p>
            <a:pPr lvl="0" fontAlgn="base">
              <a:lnSpc>
                <a:spcPct val="1700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2200" kern="0" dirty="0">
                <a:solidFill>
                  <a:srgbClr val="002C53"/>
                </a:solidFill>
              </a:rPr>
              <a:t>Review of Financial &amp; Corporate Compliance </a:t>
            </a:r>
          </a:p>
          <a:p>
            <a:pPr lvl="0" fontAlgn="base">
              <a:lnSpc>
                <a:spcPct val="1700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2200" kern="0" dirty="0">
                <a:solidFill>
                  <a:srgbClr val="002C53"/>
                </a:solidFill>
              </a:rPr>
              <a:t>Monitoring Follow-Up Letter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B311BF-DBD9-43E2-A5F0-544CE50BD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42019"/>
            <a:ext cx="7533448" cy="912589"/>
          </a:xfrm>
        </p:spPr>
        <p:txBody>
          <a:bodyPr/>
          <a:lstStyle/>
          <a:p>
            <a:pPr marL="12700">
              <a:spcBef>
                <a:spcPts val="90"/>
              </a:spcBef>
            </a:pPr>
            <a:r>
              <a:rPr lang="en-US" spc="-10" dirty="0">
                <a:solidFill>
                  <a:schemeClr val="bg1"/>
                </a:solidFill>
                <a:latin typeface="Century Gothic"/>
                <a:cs typeface="Century Gothic"/>
              </a:rPr>
              <a:t>CDBG APPLICATION PROCESS </a:t>
            </a:r>
            <a:endParaRPr lang="en-US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788C5E-7A96-457D-A50D-404A09580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0"/>
            <a:ext cx="9144000" cy="1054608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AE0B75CD-1B84-4EB4-8458-B77C2B9D746D}"/>
              </a:ext>
            </a:extLst>
          </p:cNvPr>
          <p:cNvSpPr txBox="1"/>
          <p:nvPr/>
        </p:nvSpPr>
        <p:spPr>
          <a:xfrm>
            <a:off x="6097" y="316806"/>
            <a:ext cx="9143999" cy="5116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3200" b="1" spc="-10" dirty="0">
                <a:solidFill>
                  <a:schemeClr val="bg1"/>
                </a:solidFill>
                <a:latin typeface="Century Gothic"/>
                <a:cs typeface="Century Gothic"/>
              </a:rPr>
              <a:t>CDBG Monitoring  </a:t>
            </a:r>
            <a:endParaRPr lang="en-US" sz="32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41E337-6C56-4C8F-8CE8-1399A9E89F3B}"/>
              </a:ext>
            </a:extLst>
          </p:cNvPr>
          <p:cNvSpPr txBox="1"/>
          <p:nvPr/>
        </p:nvSpPr>
        <p:spPr>
          <a:xfrm>
            <a:off x="457200" y="11430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Monitoring of CDBG funded programs are ongoing through phone conversations, quarterly reports, and review of reimbursement requests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76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0" y="1863017"/>
            <a:ext cx="9144000" cy="385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dirty="0">
              <a:solidFill>
                <a:srgbClr val="002C53"/>
              </a:solidFill>
            </a:endParaRPr>
          </a:p>
          <a:p>
            <a:pPr marL="0" indent="0" algn="just">
              <a:buNone/>
            </a:pPr>
            <a:r>
              <a:rPr lang="en-US" sz="1600" dirty="0">
                <a:solidFill>
                  <a:srgbClr val="002C53"/>
                </a:solidFill>
              </a:rPr>
              <a:t>     </a:t>
            </a:r>
            <a:r>
              <a:rPr lang="en-US" sz="1400" b="1" dirty="0">
                <a:solidFill>
                  <a:srgbClr val="002C53"/>
                </a:solidFill>
              </a:rPr>
              <a:t>Michelle Guzman – Senior Project Manager     			           </a:t>
            </a:r>
            <a:r>
              <a:rPr lang="en-US" sz="1400" dirty="0">
                <a:solidFill>
                  <a:srgbClr val="002C53"/>
                </a:solidFill>
              </a:rPr>
              <a:t>951-826-5302</a:t>
            </a:r>
          </a:p>
          <a:p>
            <a:pPr marL="0" indent="0" algn="just">
              <a:buNone/>
            </a:pPr>
            <a:r>
              <a:rPr lang="en-US" sz="1400" b="1" dirty="0">
                <a:solidFill>
                  <a:srgbClr val="002C53"/>
                </a:solidFill>
              </a:rPr>
              <a:t>	- </a:t>
            </a:r>
            <a:r>
              <a:rPr lang="en-US" sz="1400" dirty="0">
                <a:solidFill>
                  <a:srgbClr val="002C53"/>
                </a:solidFill>
              </a:rPr>
              <a:t>Capital Improvement Projects, Public Service, and HOPWA</a:t>
            </a:r>
          </a:p>
          <a:p>
            <a:pPr marL="0" indent="0" algn="just">
              <a:buNone/>
            </a:pPr>
            <a:endParaRPr lang="en-US" sz="1400" dirty="0">
              <a:solidFill>
                <a:srgbClr val="002C53"/>
              </a:solidFill>
            </a:endParaRPr>
          </a:p>
          <a:p>
            <a:pPr marL="0" indent="0" algn="just">
              <a:buNone/>
            </a:pPr>
            <a:r>
              <a:rPr lang="en-US" sz="1400" b="1" dirty="0">
                <a:solidFill>
                  <a:srgbClr val="002C53"/>
                </a:solidFill>
              </a:rPr>
              <a:t>    Johanna Escobar – Project Coordinator 		          		           </a:t>
            </a:r>
            <a:r>
              <a:rPr lang="en-US" sz="1400" dirty="0">
                <a:solidFill>
                  <a:srgbClr val="002C53"/>
                </a:solidFill>
              </a:rPr>
              <a:t>951-826-2040</a:t>
            </a:r>
          </a:p>
          <a:p>
            <a:pPr marL="0" indent="0" algn="just">
              <a:buNone/>
            </a:pPr>
            <a:r>
              <a:rPr lang="en-US" sz="1400" dirty="0">
                <a:solidFill>
                  <a:srgbClr val="002C53"/>
                </a:solidFill>
              </a:rPr>
              <a:t>	</a:t>
            </a:r>
            <a:r>
              <a:rPr lang="en-US" sz="1400" b="1" dirty="0">
                <a:solidFill>
                  <a:srgbClr val="002C53"/>
                </a:solidFill>
              </a:rPr>
              <a:t>-</a:t>
            </a:r>
            <a:r>
              <a:rPr lang="en-US" sz="1400" dirty="0">
                <a:solidFill>
                  <a:srgbClr val="002C53"/>
                </a:solidFill>
              </a:rPr>
              <a:t>Public Service Projects	</a:t>
            </a:r>
          </a:p>
          <a:p>
            <a:pPr marL="0" indent="0" algn="just">
              <a:buNone/>
            </a:pPr>
            <a:r>
              <a:rPr lang="en-US" sz="1400" dirty="0">
                <a:solidFill>
                  <a:srgbClr val="002C53"/>
                </a:solidFill>
              </a:rPr>
              <a:t>			</a:t>
            </a:r>
          </a:p>
          <a:p>
            <a:pPr marL="0" indent="0" algn="just">
              <a:buNone/>
            </a:pPr>
            <a:r>
              <a:rPr lang="en-US" sz="1400" dirty="0">
                <a:solidFill>
                  <a:srgbClr val="002C53"/>
                </a:solidFill>
              </a:rPr>
              <a:t>     </a:t>
            </a:r>
            <a:r>
              <a:rPr lang="en-US" sz="1400" b="1" dirty="0">
                <a:solidFill>
                  <a:srgbClr val="002C53"/>
                </a:solidFill>
              </a:rPr>
              <a:t>Martha Naranjo – Project Coordinator         		                              </a:t>
            </a:r>
            <a:r>
              <a:rPr lang="en-US" sz="1400" dirty="0">
                <a:solidFill>
                  <a:srgbClr val="002C53"/>
                </a:solidFill>
              </a:rPr>
              <a:t>951-826-5469</a:t>
            </a:r>
          </a:p>
          <a:p>
            <a:pPr marL="0" indent="0" algn="just">
              <a:buNone/>
            </a:pPr>
            <a:r>
              <a:rPr lang="en-US" sz="1400" b="1" dirty="0">
                <a:solidFill>
                  <a:srgbClr val="002C53"/>
                </a:solidFill>
              </a:rPr>
              <a:t>	- </a:t>
            </a:r>
            <a:r>
              <a:rPr lang="en-US" sz="1400" dirty="0">
                <a:solidFill>
                  <a:srgbClr val="002C53"/>
                </a:solidFill>
              </a:rPr>
              <a:t>Capital Improvement Projects and HOPWA</a:t>
            </a:r>
          </a:p>
          <a:p>
            <a:pPr marL="0" indent="0" algn="just">
              <a:buNone/>
            </a:pPr>
            <a:endParaRPr lang="en-US" sz="14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/>
              <a:t>    </a:t>
            </a:r>
            <a:r>
              <a:rPr lang="en-US" sz="1400" b="1" dirty="0">
                <a:solidFill>
                  <a:srgbClr val="002C53"/>
                </a:solidFill>
              </a:rPr>
              <a:t>Gabriella Bustos – Senior Office Specialist</a:t>
            </a:r>
            <a:r>
              <a:rPr lang="en-US" sz="1400" dirty="0">
                <a:solidFill>
                  <a:srgbClr val="002C53"/>
                </a:solidFill>
              </a:rPr>
              <a:t>			            951-826-5222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2C53"/>
                </a:solidFill>
              </a:rPr>
              <a:t>	</a:t>
            </a:r>
            <a:r>
              <a:rPr lang="en-US" sz="1400" b="1" dirty="0">
                <a:solidFill>
                  <a:srgbClr val="002C53"/>
                </a:solidFill>
              </a:rPr>
              <a:t>-</a:t>
            </a:r>
            <a:r>
              <a:rPr lang="en-US" sz="1400" dirty="0">
                <a:solidFill>
                  <a:srgbClr val="002C53"/>
                </a:solidFill>
              </a:rPr>
              <a:t>Administrative Support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9E7EDD-14F3-4A26-AAFF-E2CEF3585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90600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B9CF713E-0DD8-49EF-AEEE-BF4C36E378F7}"/>
              </a:ext>
            </a:extLst>
          </p:cNvPr>
          <p:cNvSpPr txBox="1"/>
          <p:nvPr/>
        </p:nvSpPr>
        <p:spPr>
          <a:xfrm>
            <a:off x="1" y="239460"/>
            <a:ext cx="9143999" cy="5116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3200" b="1" spc="-10" dirty="0">
                <a:solidFill>
                  <a:schemeClr val="bg1"/>
                </a:solidFill>
                <a:latin typeface="Century Gothic"/>
                <a:cs typeface="Century Gothic"/>
              </a:rPr>
              <a:t>CDBG TECHNICAL ASSISTANCE </a:t>
            </a:r>
            <a:endParaRPr lang="en-US" sz="32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198C8-BD7A-4EF0-B63D-F6601C5E4DFE}"/>
              </a:ext>
            </a:extLst>
          </p:cNvPr>
          <p:cNvSpPr/>
          <p:nvPr/>
        </p:nvSpPr>
        <p:spPr>
          <a:xfrm>
            <a:off x="304800" y="1032019"/>
            <a:ext cx="83932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C53"/>
                </a:solidFill>
                <a:latin typeface="Century Gothic" panose="020B0502020202020204" pitchFamily="34" charset="0"/>
              </a:rPr>
              <a:t>COMMUNITY &amp; ECONOMIC DEVELOPMENT DEPARTMENT </a:t>
            </a:r>
          </a:p>
          <a:p>
            <a:pPr algn="ctr"/>
            <a:r>
              <a:rPr lang="en-US" sz="2400" b="1" dirty="0">
                <a:solidFill>
                  <a:srgbClr val="002C53"/>
                </a:solidFill>
                <a:latin typeface="Century Gothic" panose="020B0502020202020204" pitchFamily="34" charset="0"/>
              </a:rPr>
              <a:t>GRANTS DIVISION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86CB5D-C334-4571-9A2A-95508D2AB4CB}"/>
              </a:ext>
            </a:extLst>
          </p:cNvPr>
          <p:cNvCxnSpPr/>
          <p:nvPr/>
        </p:nvCxnSpPr>
        <p:spPr>
          <a:xfrm>
            <a:off x="445906" y="1981200"/>
            <a:ext cx="8252187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78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1219200"/>
            <a:ext cx="8672946" cy="646748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prstClr val="black"/>
                </a:solidFill>
              </a:rPr>
              <a:t>Please provide your input!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4572000"/>
            <a:ext cx="1447800" cy="13573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861059"/>
          </a:xfrm>
          <a:prstGeom prst="rect">
            <a:avLst/>
          </a:prstGeom>
          <a:solidFill>
            <a:srgbClr val="002C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0" y="167192"/>
            <a:ext cx="9143999" cy="5116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0" lvl="0" indent="0" algn="ctr" defTabSz="457200" rtl="0" eaLnBrk="1" fontAlgn="auto" latinLnBrk="0" hangingPunct="1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Questions?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199" y="3577295"/>
            <a:ext cx="76962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FedGrants@RiversideCA.gov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(951) 826-5649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60205" y="3124200"/>
            <a:ext cx="8252187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6498" y="2124609"/>
            <a:ext cx="8252187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21673" y="2211349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C53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Community &amp; Economic Development Department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C53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Grants Division</a:t>
            </a:r>
          </a:p>
        </p:txBody>
      </p:sp>
    </p:spTree>
    <p:extLst>
      <p:ext uri="{BB962C8B-B14F-4D97-AF65-F5344CB8AC3E}">
        <p14:creationId xmlns:p14="http://schemas.microsoft.com/office/powerpoint/2010/main" val="427362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76200" y="1371414"/>
            <a:ext cx="9067800" cy="4038786"/>
          </a:xfrm>
        </p:spPr>
        <p:txBody>
          <a:bodyPr/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1600" b="1" kern="0" dirty="0">
                <a:solidFill>
                  <a:srgbClr val="002C53"/>
                </a:solidFill>
              </a:rPr>
              <a:t>Low- Moderate Income Area Benefit (LMA)</a:t>
            </a:r>
          </a:p>
          <a:p>
            <a:pPr marL="628650" indent="-166688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400" kern="0" dirty="0">
                <a:solidFill>
                  <a:srgbClr val="002C53"/>
                </a:solidFill>
              </a:rPr>
              <a:t>At least 51%* of residents are low- and moderate-income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700" kern="0" dirty="0">
                <a:solidFill>
                  <a:srgbClr val="002C53"/>
                </a:solidFill>
              </a:rPr>
              <a:t>  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1600" b="1" kern="0" dirty="0">
                <a:solidFill>
                  <a:srgbClr val="002C53"/>
                </a:solidFill>
              </a:rPr>
              <a:t>Low- Moderate-Income Limited Clientele (LMI)</a:t>
            </a:r>
            <a:endParaRPr lang="en-US" sz="1600" kern="0" dirty="0">
              <a:solidFill>
                <a:srgbClr val="002C53"/>
              </a:solidFill>
            </a:endParaRPr>
          </a:p>
          <a:p>
            <a:pPr lvl="1" algn="just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400" kern="0" dirty="0">
                <a:solidFill>
                  <a:srgbClr val="002C53"/>
                </a:solidFill>
              </a:rPr>
              <a:t>Require documentation to show at least 51%* of clientele served are low moderate income</a:t>
            </a:r>
          </a:p>
          <a:p>
            <a:pPr lvl="1" algn="just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400" kern="0" dirty="0">
                <a:solidFill>
                  <a:srgbClr val="002C53"/>
                </a:solidFill>
              </a:rPr>
              <a:t>Documentation must verify client income or Presumed LMI status </a:t>
            </a:r>
          </a:p>
          <a:p>
            <a:pPr marL="171450" lvl="1" indent="0" algn="just" defTabSz="602456">
              <a:lnSpc>
                <a:spcPct val="90000"/>
              </a:lnSpc>
              <a:spcBef>
                <a:spcPts val="0"/>
              </a:spcBef>
              <a:buNone/>
              <a:tabLst>
                <a:tab pos="257175" algn="l"/>
              </a:tabLst>
              <a:defRPr/>
            </a:pPr>
            <a:endParaRPr lang="en-US" sz="1700" kern="0" dirty="0">
              <a:solidFill>
                <a:srgbClr val="002C53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1600" b="1" kern="0" dirty="0">
                <a:solidFill>
                  <a:srgbClr val="002C53"/>
                </a:solidFill>
              </a:rPr>
              <a:t>Low- Moderate-Income Housing Activity (LMH)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400" kern="0" dirty="0">
                <a:solidFill>
                  <a:srgbClr val="002C53"/>
                </a:solidFill>
              </a:rPr>
              <a:t>Providing or improving permanent residential structure(s) for low- moderate income persons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1700" kern="0" dirty="0">
              <a:solidFill>
                <a:srgbClr val="002C53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1600" b="1" kern="0" dirty="0">
                <a:solidFill>
                  <a:srgbClr val="002C53"/>
                </a:solidFill>
              </a:rPr>
              <a:t>Low- Moderate Income Job Creation/Retention (LMJ)</a:t>
            </a:r>
          </a:p>
          <a:p>
            <a:pPr marL="685800" lvl="2">
              <a:spcBef>
                <a:spcPts val="0"/>
              </a:spcBef>
              <a:buFont typeface="Courier New" panose="02070309020205020404" pitchFamily="49" charset="0"/>
              <a:buChar char="o"/>
              <a:tabLst>
                <a:tab pos="300038" algn="l"/>
              </a:tabLst>
              <a:defRPr/>
            </a:pPr>
            <a:r>
              <a:rPr lang="en-US" sz="1400" kern="0" dirty="0">
                <a:solidFill>
                  <a:srgbClr val="002C53"/>
                </a:solidFill>
              </a:rPr>
              <a:t>Create/retain permanent jobs for low- moderate income persons</a:t>
            </a:r>
          </a:p>
          <a:p>
            <a:pPr marL="0" lvl="1" indent="347663">
              <a:spcBef>
                <a:spcPts val="0"/>
              </a:spcBef>
              <a:buNone/>
              <a:tabLst>
                <a:tab pos="300038" algn="l"/>
              </a:tabLst>
              <a:defRPr/>
            </a:pPr>
            <a:endParaRPr lang="en-US" sz="1800" kern="0" dirty="0">
              <a:solidFill>
                <a:srgbClr val="003E76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2C53"/>
                </a:solidFill>
              </a:rPr>
              <a:t>* </a:t>
            </a:r>
            <a:r>
              <a:rPr lang="en-US" sz="1600" dirty="0">
                <a:solidFill>
                  <a:srgbClr val="002C53"/>
                </a:solidFill>
              </a:rPr>
              <a:t>Please Note that while at least 51% of the clientele served by each individual project must qualify as LMI, the City of Riverside CDBG Program as a whole, must serve at least 70% Low-Moderate Income individuals.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BA5EE3-C574-409F-B5F1-587582C75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"/>
            <a:ext cx="9144000" cy="1054608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2A48ADC6-1DC3-46FA-B30C-7714E1C736B2}"/>
              </a:ext>
            </a:extLst>
          </p:cNvPr>
          <p:cNvSpPr txBox="1"/>
          <p:nvPr/>
        </p:nvSpPr>
        <p:spPr>
          <a:xfrm>
            <a:off x="6097" y="316806"/>
            <a:ext cx="9143999" cy="5116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3200" b="1" spc="-10" dirty="0">
                <a:solidFill>
                  <a:schemeClr val="bg1"/>
                </a:solidFill>
                <a:latin typeface="Century Gothic"/>
                <a:cs typeface="Century Gothic"/>
              </a:rPr>
              <a:t>CDBG ELIGIBILITY CATEGORIES  </a:t>
            </a:r>
            <a:endParaRPr lang="en-US" sz="32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7381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E491098-D0A3-43F7-B2D0-5448300E2098}"/>
              </a:ext>
            </a:extLst>
          </p:cNvPr>
          <p:cNvSpPr txBox="1"/>
          <p:nvPr/>
        </p:nvSpPr>
        <p:spPr>
          <a:xfrm>
            <a:off x="2057400" y="1304064"/>
            <a:ext cx="5029199" cy="9048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685800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100" b="1" dirty="0">
                <a:solidFill>
                  <a:srgbClr val="002C53"/>
                </a:solidFill>
                <a:latin typeface="Century Gothic" panose="020B0502020202020204" pitchFamily="34" charset="0"/>
              </a:rPr>
              <a:t>2023 </a:t>
            </a:r>
            <a:r>
              <a:rPr lang="en-US" sz="2100" b="1" u="sng" dirty="0">
                <a:solidFill>
                  <a:srgbClr val="002C53"/>
                </a:solidFill>
                <a:latin typeface="Century Gothic" panose="020B0502020202020204" pitchFamily="34" charset="0"/>
              </a:rPr>
              <a:t>LOW-MODERATE</a:t>
            </a:r>
            <a:r>
              <a:rPr lang="en-US" sz="2100" b="1" dirty="0">
                <a:solidFill>
                  <a:srgbClr val="002C53"/>
                </a:solidFill>
                <a:latin typeface="Century Gothic" panose="020B0502020202020204" pitchFamily="34" charset="0"/>
              </a:rPr>
              <a:t> INCOME LIMITS </a:t>
            </a:r>
          </a:p>
          <a:p>
            <a:pPr defTabSz="685800">
              <a:spcBef>
                <a:spcPct val="20000"/>
              </a:spcBef>
            </a:pPr>
            <a:endParaRPr lang="en-US" sz="2400" dirty="0">
              <a:solidFill>
                <a:srgbClr val="002060"/>
              </a:solidFill>
              <a:latin typeface="Gill Sans MT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6E7B8D-5869-4B0B-83FA-49852DD65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"/>
            <a:ext cx="9144000" cy="1054608"/>
          </a:xfrm>
          <a:prstGeom prst="rect">
            <a:avLst/>
          </a:prstGeom>
        </p:spPr>
      </p:pic>
      <p:sp>
        <p:nvSpPr>
          <p:cNvPr id="11" name="object 2">
            <a:extLst>
              <a:ext uri="{FF2B5EF4-FFF2-40B4-BE49-F238E27FC236}">
                <a16:creationId xmlns:a16="http://schemas.microsoft.com/office/drawing/2014/main" id="{4877FB91-5CC7-4978-8E74-B1773B806A09}"/>
              </a:ext>
            </a:extLst>
          </p:cNvPr>
          <p:cNvSpPr txBox="1"/>
          <p:nvPr/>
        </p:nvSpPr>
        <p:spPr>
          <a:xfrm>
            <a:off x="6097" y="316806"/>
            <a:ext cx="9143999" cy="5116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3200" b="1" spc="-10" dirty="0">
                <a:solidFill>
                  <a:schemeClr val="bg1"/>
                </a:solidFill>
                <a:latin typeface="Century Gothic"/>
                <a:cs typeface="Century Gothic"/>
              </a:rPr>
              <a:t>CDBG BENEFICIARY ELIGIBILITY  </a:t>
            </a:r>
            <a:endParaRPr lang="en-US" sz="32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21CB71C-3ED6-72C3-058B-0135DC8133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144612"/>
              </p:ext>
            </p:extLst>
          </p:nvPr>
        </p:nvGraphicFramePr>
        <p:xfrm>
          <a:off x="790574" y="1981200"/>
          <a:ext cx="7562852" cy="281940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{BC89EF96-8CEA-46FF-86C4-4CE0E7609802}</a:tableStyleId>
              </a:tblPr>
              <a:tblGrid>
                <a:gridCol w="952501">
                  <a:extLst>
                    <a:ext uri="{9D8B030D-6E8A-4147-A177-3AD203B41FA5}">
                      <a16:colId xmlns:a16="http://schemas.microsoft.com/office/drawing/2014/main" val="2650672604"/>
                    </a:ext>
                  </a:extLst>
                </a:gridCol>
                <a:gridCol w="895351">
                  <a:extLst>
                    <a:ext uri="{9D8B030D-6E8A-4147-A177-3AD203B41FA5}">
                      <a16:colId xmlns:a16="http://schemas.microsoft.com/office/drawing/2014/main" val="1835421344"/>
                    </a:ext>
                  </a:extLst>
                </a:gridCol>
                <a:gridCol w="838573">
                  <a:extLst>
                    <a:ext uri="{9D8B030D-6E8A-4147-A177-3AD203B41FA5}">
                      <a16:colId xmlns:a16="http://schemas.microsoft.com/office/drawing/2014/main" val="2676946963"/>
                    </a:ext>
                  </a:extLst>
                </a:gridCol>
                <a:gridCol w="814068">
                  <a:extLst>
                    <a:ext uri="{9D8B030D-6E8A-4147-A177-3AD203B41FA5}">
                      <a16:colId xmlns:a16="http://schemas.microsoft.com/office/drawing/2014/main" val="802687156"/>
                    </a:ext>
                  </a:extLst>
                </a:gridCol>
                <a:gridCol w="814068">
                  <a:extLst>
                    <a:ext uri="{9D8B030D-6E8A-4147-A177-3AD203B41FA5}">
                      <a16:colId xmlns:a16="http://schemas.microsoft.com/office/drawing/2014/main" val="710371904"/>
                    </a:ext>
                  </a:extLst>
                </a:gridCol>
                <a:gridCol w="809891">
                  <a:extLst>
                    <a:ext uri="{9D8B030D-6E8A-4147-A177-3AD203B41FA5}">
                      <a16:colId xmlns:a16="http://schemas.microsoft.com/office/drawing/2014/main" val="257988157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61764962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8999672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475603130"/>
                    </a:ext>
                  </a:extLst>
                </a:gridCol>
              </a:tblGrid>
              <a:tr h="609512">
                <a:tc>
                  <a:txBody>
                    <a:bodyPr/>
                    <a:lstStyle/>
                    <a:p>
                      <a:endParaRPr lang="en-US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12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12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12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12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algn="ctr"/>
                      <a:r>
                        <a:rPr lang="en-US" sz="12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sz="12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  <a:p>
                      <a:pPr algn="ctr"/>
                      <a:r>
                        <a:rPr lang="en-US" sz="12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algn="ctr"/>
                      <a:r>
                        <a:rPr lang="en-US" sz="12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68586534"/>
                  </a:ext>
                </a:extLst>
              </a:tr>
              <a:tr h="783658">
                <a:tc>
                  <a:txBody>
                    <a:bodyPr/>
                    <a:lstStyle/>
                    <a:p>
                      <a:r>
                        <a:rPr lang="en-US" sz="11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Extremely Low Income</a:t>
                      </a:r>
                    </a:p>
                    <a:p>
                      <a:r>
                        <a:rPr lang="en-US" sz="11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(30%)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$19,600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$22,400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$25,200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$35,140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$40,280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$45,420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$50,560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48802735"/>
                  </a:ext>
                </a:extLst>
              </a:tr>
              <a:tr h="729645">
                <a:tc>
                  <a:txBody>
                    <a:bodyPr/>
                    <a:lstStyle/>
                    <a:p>
                      <a:r>
                        <a:rPr lang="en-US" sz="11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 Low Income</a:t>
                      </a:r>
                    </a:p>
                    <a:p>
                      <a:r>
                        <a:rPr lang="en-US" sz="11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(50%)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$32,650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$37,300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$41,950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$46,600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$50,350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$54,100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$57,800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$61,550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27349861"/>
                  </a:ext>
                </a:extLst>
              </a:tr>
              <a:tr h="696585">
                <a:tc>
                  <a:txBody>
                    <a:bodyPr/>
                    <a:lstStyle/>
                    <a:p>
                      <a:r>
                        <a:rPr lang="en-US" sz="11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Income</a:t>
                      </a:r>
                    </a:p>
                    <a:p>
                      <a:r>
                        <a:rPr lang="en-US" sz="11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(80%)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$52,200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$59,650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$67,100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$74,550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$80,550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$86,500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$92,450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$98,450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11000">
                          <a:srgbClr val="E7EEF6"/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06278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64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1295400"/>
            <a:ext cx="8153400" cy="4572000"/>
          </a:xfrm>
        </p:spPr>
        <p:txBody>
          <a:bodyPr>
            <a:normAutofit fontScale="47500" lnSpcReduction="20000"/>
          </a:bodyPr>
          <a:lstStyle/>
          <a:p>
            <a:pPr lvl="0" algn="just">
              <a:lnSpc>
                <a:spcPct val="80000"/>
              </a:lnSpc>
              <a:buNone/>
            </a:pPr>
            <a:r>
              <a:rPr lang="en-US" b="1" dirty="0">
                <a:solidFill>
                  <a:srgbClr val="002C53"/>
                </a:solidFill>
              </a:rPr>
              <a:t>LIMITED CLIENTELE:</a:t>
            </a:r>
          </a:p>
          <a:p>
            <a:pPr lvl="0" algn="just">
              <a:lnSpc>
                <a:spcPct val="110000"/>
              </a:lnSpc>
              <a:buNone/>
            </a:pPr>
            <a:r>
              <a:rPr lang="en-US" b="1" dirty="0">
                <a:solidFill>
                  <a:srgbClr val="002C53"/>
                </a:solidFill>
              </a:rPr>
              <a:t>	</a:t>
            </a:r>
            <a:r>
              <a:rPr lang="en-US" dirty="0">
                <a:solidFill>
                  <a:srgbClr val="002C53"/>
                </a:solidFill>
              </a:rPr>
              <a:t>At least 51% must meet low/moderate income criteria</a:t>
            </a:r>
          </a:p>
          <a:p>
            <a:pPr lvl="0" algn="just">
              <a:lnSpc>
                <a:spcPct val="110000"/>
              </a:lnSpc>
              <a:buNone/>
            </a:pPr>
            <a:endParaRPr lang="en-US" b="1" dirty="0">
              <a:solidFill>
                <a:srgbClr val="002C53"/>
              </a:solidFill>
            </a:endParaRPr>
          </a:p>
          <a:p>
            <a:pPr lvl="0" algn="just">
              <a:lnSpc>
                <a:spcPct val="110000"/>
              </a:lnSpc>
              <a:buNone/>
            </a:pPr>
            <a:r>
              <a:rPr lang="en-US" b="1" dirty="0">
                <a:solidFill>
                  <a:srgbClr val="002C53"/>
                </a:solidFill>
              </a:rPr>
              <a:t>PRESUMED LOW-MODERATE INCOME CLIENTELE CATEGORIES: </a:t>
            </a:r>
          </a:p>
          <a:p>
            <a:pPr lvl="0" algn="just">
              <a:lnSpc>
                <a:spcPct val="110000"/>
              </a:lnSpc>
              <a:buNone/>
            </a:pPr>
            <a:r>
              <a:rPr lang="en-US" dirty="0">
                <a:solidFill>
                  <a:srgbClr val="002C53"/>
                </a:solidFill>
              </a:rPr>
              <a:t>	Income verification is not required as the individuals below are presumed low/moderate income </a:t>
            </a:r>
          </a:p>
          <a:p>
            <a:pPr lvl="0" algn="just">
              <a:lnSpc>
                <a:spcPct val="110000"/>
              </a:lnSpc>
              <a:buNone/>
            </a:pPr>
            <a:endParaRPr lang="en-US" b="1" dirty="0">
              <a:solidFill>
                <a:srgbClr val="002C53"/>
              </a:solidFill>
            </a:endParaRPr>
          </a:p>
          <a:p>
            <a:pPr lvl="0" algn="just">
              <a:lnSpc>
                <a:spcPct val="110000"/>
              </a:lnSpc>
              <a:buNone/>
            </a:pPr>
            <a:endParaRPr lang="en-US" b="1" dirty="0">
              <a:solidFill>
                <a:srgbClr val="002C53"/>
              </a:solidFill>
            </a:endParaRPr>
          </a:p>
          <a:p>
            <a:pPr lvl="0" algn="just">
              <a:lnSpc>
                <a:spcPct val="110000"/>
              </a:lnSpc>
              <a:buNone/>
            </a:pPr>
            <a:endParaRPr lang="en-US" b="1" dirty="0">
              <a:solidFill>
                <a:srgbClr val="002C53"/>
              </a:solidFill>
            </a:endParaRPr>
          </a:p>
          <a:p>
            <a:pPr lvl="0" algn="just">
              <a:lnSpc>
                <a:spcPct val="110000"/>
              </a:lnSpc>
              <a:buNone/>
            </a:pPr>
            <a:endParaRPr lang="en-US" b="1" dirty="0">
              <a:solidFill>
                <a:srgbClr val="002C53"/>
              </a:solidFill>
            </a:endParaRPr>
          </a:p>
          <a:p>
            <a:pPr lvl="0" algn="just">
              <a:lnSpc>
                <a:spcPct val="110000"/>
              </a:lnSpc>
              <a:buNone/>
            </a:pPr>
            <a:endParaRPr lang="en-US" b="1" dirty="0">
              <a:solidFill>
                <a:srgbClr val="002C53"/>
              </a:solidFill>
            </a:endParaRPr>
          </a:p>
          <a:p>
            <a:pPr lvl="0" algn="just">
              <a:lnSpc>
                <a:spcPct val="110000"/>
              </a:lnSpc>
              <a:buNone/>
            </a:pPr>
            <a:endParaRPr lang="en-US" b="1" dirty="0">
              <a:solidFill>
                <a:srgbClr val="002C53"/>
              </a:solidFill>
            </a:endParaRPr>
          </a:p>
          <a:p>
            <a:pPr lvl="0" algn="just">
              <a:lnSpc>
                <a:spcPct val="110000"/>
              </a:lnSpc>
              <a:buNone/>
            </a:pPr>
            <a:endParaRPr lang="en-US" b="1" dirty="0">
              <a:solidFill>
                <a:srgbClr val="002C53"/>
              </a:solidFill>
            </a:endParaRPr>
          </a:p>
          <a:p>
            <a:pPr lvl="0" algn="just">
              <a:lnSpc>
                <a:spcPct val="110000"/>
              </a:lnSpc>
              <a:buNone/>
            </a:pPr>
            <a:endParaRPr lang="en-US" b="1" dirty="0">
              <a:solidFill>
                <a:srgbClr val="002C53"/>
              </a:solidFill>
            </a:endParaRPr>
          </a:p>
          <a:p>
            <a:pPr marL="115888" indent="-73025">
              <a:lnSpc>
                <a:spcPct val="120000"/>
              </a:lnSpc>
              <a:buNone/>
              <a:tabLst>
                <a:tab pos="346075" algn="l"/>
              </a:tabLst>
            </a:pPr>
            <a:r>
              <a:rPr lang="en-US" sz="2800" b="1" dirty="0">
                <a:solidFill>
                  <a:srgbClr val="002C53"/>
                </a:solidFill>
              </a:rPr>
              <a:t>*</a:t>
            </a:r>
            <a:r>
              <a:rPr lang="en-US" sz="2700" b="1" dirty="0">
                <a:solidFill>
                  <a:srgbClr val="002C53"/>
                </a:solidFill>
              </a:rPr>
              <a:t>Must exclusively serve these subgroups &amp; file must have supporting documentation showing individual meets the category </a:t>
            </a:r>
          </a:p>
          <a:p>
            <a:pPr marL="176213" indent="-133350">
              <a:lnSpc>
                <a:spcPct val="80000"/>
              </a:lnSpc>
              <a:buNone/>
              <a:tabLst>
                <a:tab pos="342900" algn="l"/>
              </a:tabLst>
            </a:pPr>
            <a:endParaRPr lang="en-US" sz="2700" b="1" i="1" dirty="0">
              <a:solidFill>
                <a:srgbClr val="002C53"/>
              </a:solidFill>
            </a:endParaRPr>
          </a:p>
          <a:p>
            <a:pPr marL="42863" indent="0">
              <a:lnSpc>
                <a:spcPct val="80000"/>
              </a:lnSpc>
              <a:buNone/>
            </a:pPr>
            <a:endParaRPr lang="en-US" sz="2700" b="1" dirty="0">
              <a:solidFill>
                <a:srgbClr val="002C53"/>
              </a:solidFill>
            </a:endParaRPr>
          </a:p>
          <a:p>
            <a:pPr marL="42863" indent="0">
              <a:lnSpc>
                <a:spcPct val="80000"/>
              </a:lnSpc>
              <a:buNone/>
            </a:pPr>
            <a:r>
              <a:rPr lang="en-US" sz="2700" b="1" dirty="0">
                <a:solidFill>
                  <a:srgbClr val="002C53"/>
                </a:solidFill>
              </a:rPr>
              <a:t>*Race/Ethnicity &amp; Female Head of Household info still collected</a:t>
            </a:r>
          </a:p>
          <a:p>
            <a:endParaRPr lang="en-US"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5F50894A-D852-4AFF-995A-3358E140E4F4}"/>
              </a:ext>
            </a:extLst>
          </p:cNvPr>
          <p:cNvSpPr txBox="1"/>
          <p:nvPr/>
        </p:nvSpPr>
        <p:spPr>
          <a:xfrm>
            <a:off x="6097" y="316806"/>
            <a:ext cx="9143999" cy="5116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3250" b="1" spc="-10" dirty="0">
                <a:solidFill>
                  <a:schemeClr val="bg1"/>
                </a:solidFill>
                <a:latin typeface="Century Gothic"/>
                <a:cs typeface="Century Gothic"/>
              </a:rPr>
              <a:t>CDBG BENEFICIARY ELIGIBILITY  </a:t>
            </a:r>
            <a:endParaRPr lang="en-US" sz="325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D5BC58-99EA-4296-9581-529F23A5CE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054608"/>
          </a:xfrm>
          <a:prstGeom prst="rect">
            <a:avLst/>
          </a:prstGeom>
        </p:spPr>
      </p:pic>
      <p:sp>
        <p:nvSpPr>
          <p:cNvPr id="9" name="object 2">
            <a:extLst>
              <a:ext uri="{FF2B5EF4-FFF2-40B4-BE49-F238E27FC236}">
                <a16:creationId xmlns:a16="http://schemas.microsoft.com/office/drawing/2014/main" id="{ECC464E3-7C14-4F5B-B66C-BD36C2976915}"/>
              </a:ext>
            </a:extLst>
          </p:cNvPr>
          <p:cNvSpPr txBox="1"/>
          <p:nvPr/>
        </p:nvSpPr>
        <p:spPr>
          <a:xfrm>
            <a:off x="152400" y="291358"/>
            <a:ext cx="9143999" cy="5116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3200" b="1" spc="-10" dirty="0">
                <a:solidFill>
                  <a:schemeClr val="bg1"/>
                </a:solidFill>
                <a:latin typeface="Century Gothic"/>
                <a:cs typeface="Century Gothic"/>
              </a:rPr>
              <a:t>CDBG BENEFICIARY ELIGIBILITY  </a:t>
            </a:r>
            <a:endParaRPr lang="en-US" sz="32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BE871F7-46C1-766D-8FF6-9155C0D16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222282"/>
              </p:ext>
            </p:extLst>
          </p:nvPr>
        </p:nvGraphicFramePr>
        <p:xfrm>
          <a:off x="1409700" y="297180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11353222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280869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Abused Children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Battered Spouses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6576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Elderly Persons (62&amp;over)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Severely Disabled Adults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1547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Illiterate Adults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Persons living with AIDS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1264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Homeless persons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Migrant farm workers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3248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55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6210300" cy="37338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C53"/>
                </a:solidFill>
              </a:rPr>
              <a:t>General Government Expenses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C53"/>
                </a:solidFill>
              </a:rPr>
              <a:t>General Administrative Activities</a:t>
            </a:r>
          </a:p>
          <a:p>
            <a:pPr marL="685800" lvl="1" indent="-342900">
              <a:lnSpc>
                <a:spcPct val="150000"/>
              </a:lnSpc>
              <a:buClr>
                <a:srgbClr val="000066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C53"/>
                </a:solidFill>
              </a:rPr>
              <a:t>Indirect organizational costs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C53"/>
                </a:solidFill>
              </a:rPr>
              <a:t>Political Activities</a:t>
            </a:r>
          </a:p>
          <a:p>
            <a:pPr marL="6858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C53"/>
                </a:solidFill>
              </a:rPr>
              <a:t>Campaign Event for a candidate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C53"/>
                </a:solidFill>
              </a:rPr>
              <a:t>Purchase of Construction Equipment</a:t>
            </a:r>
          </a:p>
          <a:p>
            <a:pPr marL="6858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C53"/>
                </a:solidFill>
              </a:rPr>
              <a:t>Bulldozer for new construction project</a:t>
            </a:r>
            <a:endParaRPr lang="en-US" sz="1800" b="1" dirty="0">
              <a:solidFill>
                <a:srgbClr val="002C53"/>
              </a:solidFill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71CDAA-C769-426F-9979-B4ACE28C9E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92"/>
            <a:ext cx="9144000" cy="1054608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60AD775A-70E7-44B3-81A1-4EBD0B84ECFA}"/>
              </a:ext>
            </a:extLst>
          </p:cNvPr>
          <p:cNvSpPr txBox="1"/>
          <p:nvPr/>
        </p:nvSpPr>
        <p:spPr>
          <a:xfrm>
            <a:off x="6097" y="316806"/>
            <a:ext cx="9143999" cy="5655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3600" b="1" spc="-10" dirty="0">
                <a:solidFill>
                  <a:schemeClr val="bg1"/>
                </a:solidFill>
                <a:latin typeface="Century Gothic"/>
                <a:cs typeface="Century Gothic"/>
              </a:rPr>
              <a:t>INELIGIBLE USE OF FUNDS </a:t>
            </a:r>
            <a:endParaRPr lang="en-US" sz="36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2620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F9BF29-E7F0-4A4B-9D20-4037D6EEB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"/>
            <a:ext cx="9144000" cy="1054608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D6C3B4DF-88F5-46F7-A7CE-BFE36E41B60D}"/>
              </a:ext>
            </a:extLst>
          </p:cNvPr>
          <p:cNvSpPr txBox="1"/>
          <p:nvPr/>
        </p:nvSpPr>
        <p:spPr>
          <a:xfrm>
            <a:off x="6097" y="316806"/>
            <a:ext cx="9143999" cy="5116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3200" b="1" spc="-10" dirty="0">
                <a:solidFill>
                  <a:schemeClr val="bg1"/>
                </a:solidFill>
                <a:latin typeface="Century Gothic"/>
                <a:cs typeface="Century Gothic"/>
              </a:rPr>
              <a:t>2023-2024 CDBG QUARTERLY REPORTS  </a:t>
            </a:r>
            <a:endParaRPr lang="en-US" sz="32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3B0551A-D262-0B7E-1E97-5BD9823AC9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171851"/>
              </p:ext>
            </p:extLst>
          </p:nvPr>
        </p:nvGraphicFramePr>
        <p:xfrm>
          <a:off x="1371600" y="2122828"/>
          <a:ext cx="7010400" cy="3270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94718465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779896345"/>
                    </a:ext>
                  </a:extLst>
                </a:gridCol>
              </a:tblGrid>
              <a:tr h="63366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2C53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baseline="30000" dirty="0">
                          <a:solidFill>
                            <a:srgbClr val="002C53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sz="1400" b="1" dirty="0">
                          <a:solidFill>
                            <a:srgbClr val="002C53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QUARTER</a:t>
                      </a:r>
                    </a:p>
                    <a:p>
                      <a:r>
                        <a:rPr lang="en-US" sz="1400" b="0" dirty="0">
                          <a:solidFill>
                            <a:srgbClr val="002C53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July-September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002C53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October 19, 2023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469125"/>
                  </a:ext>
                </a:extLst>
              </a:tr>
              <a:tr h="64890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2C53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1" baseline="30000" dirty="0">
                          <a:solidFill>
                            <a:srgbClr val="002C53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US" sz="1400" b="1" dirty="0">
                          <a:solidFill>
                            <a:srgbClr val="002C53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QUARTER </a:t>
                      </a:r>
                    </a:p>
                    <a:p>
                      <a:r>
                        <a:rPr lang="en-US" sz="1400" dirty="0">
                          <a:solidFill>
                            <a:srgbClr val="002C53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October-December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2C53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January 18, 2024</a:t>
                      </a:r>
                    </a:p>
                    <a:p>
                      <a:endParaRPr lang="en-US" sz="1400" dirty="0">
                        <a:solidFill>
                          <a:srgbClr val="002C53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568820"/>
                  </a:ext>
                </a:extLst>
              </a:tr>
              <a:tr h="64980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2C53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3rd QUARTER </a:t>
                      </a:r>
                    </a:p>
                    <a:p>
                      <a:r>
                        <a:rPr lang="en-US" sz="1400" dirty="0">
                          <a:solidFill>
                            <a:srgbClr val="002C53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January-March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2C53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April 18, 2024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302413"/>
                  </a:ext>
                </a:extLst>
              </a:tr>
              <a:tr h="60629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2C53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400" b="1" baseline="30000" dirty="0">
                          <a:solidFill>
                            <a:srgbClr val="002C53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400" b="1" dirty="0">
                          <a:solidFill>
                            <a:srgbClr val="002C53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QUARTER </a:t>
                      </a:r>
                    </a:p>
                    <a:p>
                      <a:r>
                        <a:rPr lang="en-US" sz="1400" dirty="0">
                          <a:solidFill>
                            <a:srgbClr val="002C53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April- June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2C53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July 3, 2024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360852"/>
                  </a:ext>
                </a:extLst>
              </a:tr>
              <a:tr h="687294">
                <a:tc gridSpan="2"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solidFill>
                            <a:srgbClr val="002C53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Program/Project Information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solidFill>
                            <a:srgbClr val="002C53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Proposed/Actual Accomplishment Data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solidFill>
                            <a:srgbClr val="002C53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Direct Benefit Data- Units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06155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4E49675-7501-FBD1-694F-66CA69812A4B}"/>
              </a:ext>
            </a:extLst>
          </p:cNvPr>
          <p:cNvSpPr txBox="1"/>
          <p:nvPr/>
        </p:nvSpPr>
        <p:spPr>
          <a:xfrm>
            <a:off x="2933700" y="118265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002C53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Reporting Periods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ABA6D-759D-8999-0A48-88005CCA185C}"/>
              </a:ext>
            </a:extLst>
          </p:cNvPr>
          <p:cNvSpPr txBox="1"/>
          <p:nvPr/>
        </p:nvSpPr>
        <p:spPr>
          <a:xfrm>
            <a:off x="5524500" y="168510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2C53"/>
                </a:solidFill>
                <a:latin typeface="Century Gothic" panose="020B0502020202020204" pitchFamily="34" charset="0"/>
              </a:rPr>
              <a:t>Due Date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7725EC-E1D2-FD79-ABBC-8B175F6C679A}"/>
              </a:ext>
            </a:extLst>
          </p:cNvPr>
          <p:cNvSpPr txBox="1"/>
          <p:nvPr/>
        </p:nvSpPr>
        <p:spPr>
          <a:xfrm>
            <a:off x="2438400" y="564607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2C53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All</a:t>
            </a:r>
            <a:r>
              <a:rPr lang="en-US" b="1" dirty="0">
                <a:solidFill>
                  <a:srgbClr val="002C53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Quarterly Reports must be submitted</a:t>
            </a:r>
          </a:p>
        </p:txBody>
      </p:sp>
    </p:spTree>
    <p:extLst>
      <p:ext uri="{BB962C8B-B14F-4D97-AF65-F5344CB8AC3E}">
        <p14:creationId xmlns:p14="http://schemas.microsoft.com/office/powerpoint/2010/main" val="130959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397798-ED93-4E90-B519-559E784E6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8686800" cy="46482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200" dirty="0">
              <a:solidFill>
                <a:srgbClr val="002C53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C53"/>
                </a:solidFill>
              </a:rPr>
              <a:t>Direct Benefit Data – Income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C53"/>
                </a:solidFill>
              </a:rPr>
              <a:t>Direct Benefit Data – Race/Ethnicity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C53"/>
                </a:solidFill>
              </a:rPr>
              <a:t>Race and Ethnicity are separate questions. Each person should select the category which best fits for each question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C53"/>
                </a:solidFill>
              </a:rPr>
              <a:t>Public Service/Public Facilities and Improvements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C53"/>
                </a:solidFill>
              </a:rPr>
              <a:t>Funding Sources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C53"/>
                </a:solidFill>
              </a:rPr>
              <a:t>Accomplishments Narrative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C53"/>
                </a:solidFill>
              </a:rPr>
              <a:t>Forms should be signed by “Authorized Individual” that was authorized in Exhibit E”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A6109C-1E15-4107-97D1-742C5DED0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"/>
            <a:ext cx="9144000" cy="1054608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E8066E13-FEF8-4F95-9EF8-A53BF029BBDC}"/>
              </a:ext>
            </a:extLst>
          </p:cNvPr>
          <p:cNvSpPr txBox="1"/>
          <p:nvPr/>
        </p:nvSpPr>
        <p:spPr>
          <a:xfrm>
            <a:off x="6097" y="316806"/>
            <a:ext cx="9143999" cy="5116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3200" b="1" spc="-10" dirty="0">
                <a:solidFill>
                  <a:schemeClr val="bg1"/>
                </a:solidFill>
                <a:latin typeface="Century Gothic"/>
                <a:cs typeface="Century Gothic"/>
              </a:rPr>
              <a:t>CDBG QUARTERLY REPORT CONTINUED </a:t>
            </a:r>
            <a:endParaRPr lang="en-US" sz="32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3400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E4CBB6-CEE4-482A-89D1-51B8A610B08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389" y="1371414"/>
            <a:ext cx="8991600" cy="3581586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2000" kern="0" dirty="0">
                <a:solidFill>
                  <a:srgbClr val="002C53"/>
                </a:solidFill>
              </a:rPr>
              <a:t>Execute Sub-recipient Contractual Agreement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2000" kern="0" dirty="0">
                <a:solidFill>
                  <a:srgbClr val="002C53"/>
                </a:solidFill>
              </a:rPr>
              <a:t>Project implemented between July 1, 2023, through June 30, 2024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2000" kern="0" dirty="0">
                <a:solidFill>
                  <a:srgbClr val="002C53"/>
                </a:solidFill>
              </a:rPr>
              <a:t>Funds distributed on a reimbursement basis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2000" kern="0" dirty="0">
                <a:solidFill>
                  <a:srgbClr val="002C53"/>
                </a:solidFill>
              </a:rPr>
              <a:t>Submit Quarterly Compliance reports by the indicated due date 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en-US" sz="2000" kern="0" dirty="0">
                <a:solidFill>
                  <a:srgbClr val="002C53"/>
                </a:solidFill>
              </a:rPr>
              <a:t>Must be able to document client eligibility using current 2023 HUD Income Limits or prove limited clientele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98CA1A-DD02-4535-9AF5-8C67E0DED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"/>
            <a:ext cx="9144000" cy="1054608"/>
          </a:xfrm>
          <a:prstGeom prst="rect">
            <a:avLst/>
          </a:prstGeom>
        </p:spPr>
      </p:pic>
      <p:sp>
        <p:nvSpPr>
          <p:cNvPr id="9" name="object 2">
            <a:extLst>
              <a:ext uri="{FF2B5EF4-FFF2-40B4-BE49-F238E27FC236}">
                <a16:creationId xmlns:a16="http://schemas.microsoft.com/office/drawing/2014/main" id="{95425E24-C7EE-47C0-A92A-690654646463}"/>
              </a:ext>
            </a:extLst>
          </p:cNvPr>
          <p:cNvSpPr txBox="1"/>
          <p:nvPr/>
        </p:nvSpPr>
        <p:spPr>
          <a:xfrm>
            <a:off x="6097" y="316806"/>
            <a:ext cx="9143999" cy="5116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3200" b="1" spc="-10" dirty="0">
                <a:solidFill>
                  <a:schemeClr val="bg1"/>
                </a:solidFill>
                <a:latin typeface="Century Gothic"/>
                <a:cs typeface="Century Gothic"/>
              </a:rPr>
              <a:t>CDBG CONTRACT AGREEMENT </a:t>
            </a:r>
            <a:endParaRPr lang="en-US" sz="32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055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25EC279-E440-49B5-8B2D-2EFE92A425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133099"/>
            <a:ext cx="8839200" cy="4277101"/>
          </a:xfrm>
        </p:spPr>
        <p:txBody>
          <a:bodyPr>
            <a:normAutofit/>
          </a:bodyPr>
          <a:lstStyle/>
          <a:p>
            <a:pPr lvl="0" algn="ctr" fontAlgn="base">
              <a:lnSpc>
                <a:spcPct val="90000"/>
              </a:lnSpc>
              <a:spcAft>
                <a:spcPct val="0"/>
              </a:spcAft>
              <a:buClr>
                <a:srgbClr val="996633"/>
              </a:buClr>
              <a:buSzPct val="95000"/>
              <a:buNone/>
            </a:pPr>
            <a:r>
              <a:rPr lang="en-US" sz="1800" b="1" dirty="0">
                <a:solidFill>
                  <a:srgbClr val="007481"/>
                </a:solidFill>
              </a:rPr>
              <a:t> </a:t>
            </a:r>
            <a:r>
              <a:rPr lang="en-US" sz="2400" b="1" dirty="0">
                <a:solidFill>
                  <a:srgbClr val="007481"/>
                </a:solidFill>
              </a:rPr>
              <a:t>	</a:t>
            </a:r>
            <a:r>
              <a:rPr lang="en-US" sz="2400" b="1" dirty="0">
                <a:solidFill>
                  <a:srgbClr val="002C53"/>
                </a:solidFill>
              </a:rPr>
              <a:t>KEY TERMS OF AGREEMENT </a:t>
            </a:r>
            <a:endParaRPr lang="en-US" sz="2400" b="1" kern="0" dirty="0">
              <a:solidFill>
                <a:srgbClr val="002C53"/>
              </a:solidFill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6633"/>
              </a:buClr>
              <a:buSzPct val="95000"/>
              <a:buNone/>
            </a:pPr>
            <a:endParaRPr lang="en-US" sz="1800" b="1" kern="0" dirty="0">
              <a:solidFill>
                <a:srgbClr val="003E76"/>
              </a:solidFill>
            </a:endParaRPr>
          </a:p>
          <a:p>
            <a:pPr marL="404813" lvl="1" fontAlgn="base">
              <a:lnSpc>
                <a:spcPct val="90000"/>
              </a:lnSpc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600" b="1" kern="0" dirty="0">
                <a:solidFill>
                  <a:srgbClr val="002C53"/>
                </a:solidFill>
              </a:rPr>
              <a:t>AGREEMENT IS RETROACTIVE BACK TO 7/1/23. </a:t>
            </a:r>
            <a:r>
              <a:rPr lang="en-US" sz="1600" kern="0" dirty="0">
                <a:solidFill>
                  <a:srgbClr val="002C53"/>
                </a:solidFill>
              </a:rPr>
              <a:t>For this reason, begin correct program data gathering and financial back-up now.</a:t>
            </a:r>
          </a:p>
          <a:p>
            <a:pPr marL="284163" lvl="1" indent="-165100" algn="just" fontAlgn="base">
              <a:lnSpc>
                <a:spcPct val="9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600" b="1" kern="0" dirty="0">
              <a:solidFill>
                <a:srgbClr val="002C53"/>
              </a:solidFill>
            </a:endParaRPr>
          </a:p>
          <a:p>
            <a:pPr marL="404813" lvl="1" fontAlgn="base">
              <a:lnSpc>
                <a:spcPct val="90000"/>
              </a:lnSpc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600" b="1" kern="0" dirty="0">
                <a:solidFill>
                  <a:srgbClr val="002C53"/>
                </a:solidFill>
              </a:rPr>
              <a:t>AGREEMENT TERMINATES 6/30/24.  </a:t>
            </a:r>
            <a:r>
              <a:rPr lang="en-US" sz="1600" kern="0" dirty="0">
                <a:solidFill>
                  <a:srgbClr val="002C53"/>
                </a:solidFill>
              </a:rPr>
              <a:t>Important to use all your funds for the year by this date and submit invoices in a timely manner. </a:t>
            </a:r>
          </a:p>
          <a:p>
            <a:pPr marL="284163" lvl="1" indent="-165100" algn="just" fontAlgn="base">
              <a:lnSpc>
                <a:spcPct val="9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600" b="1" kern="0" dirty="0">
              <a:solidFill>
                <a:srgbClr val="002C53"/>
              </a:solidFill>
            </a:endParaRPr>
          </a:p>
          <a:p>
            <a:pPr marL="404813" lvl="1" fontAlgn="base">
              <a:lnSpc>
                <a:spcPct val="90000"/>
              </a:lnSpc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600" b="1" kern="0" dirty="0">
                <a:solidFill>
                  <a:srgbClr val="002C53"/>
                </a:solidFill>
              </a:rPr>
              <a:t>FUNDS MUST BE USED ON ELIGIBLE ACTIVITIES AS DEFINED IN THE BUDGET. </a:t>
            </a:r>
            <a:r>
              <a:rPr lang="en-US" sz="1600" kern="0" dirty="0">
                <a:solidFill>
                  <a:srgbClr val="002C53"/>
                </a:solidFill>
              </a:rPr>
              <a:t>Any changes for use must first be submitted in writing for approval.</a:t>
            </a:r>
          </a:p>
          <a:p>
            <a:pPr marL="404813" lvl="1" algn="just" fontAlgn="base">
              <a:lnSpc>
                <a:spcPct val="90000"/>
              </a:lnSpc>
              <a:spcAft>
                <a:spcPct val="0"/>
              </a:spcAft>
              <a:buFont typeface="Courier New" panose="02070309020205020404" pitchFamily="49" charset="0"/>
              <a:buChar char="o"/>
            </a:pPr>
            <a:endParaRPr lang="en-US" sz="1600" kern="0" dirty="0">
              <a:solidFill>
                <a:srgbClr val="002C53"/>
              </a:solidFill>
            </a:endParaRPr>
          </a:p>
          <a:p>
            <a:pPr marL="404813" lvl="1" fontAlgn="base">
              <a:lnSpc>
                <a:spcPct val="90000"/>
              </a:lnSpc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600" b="1" kern="0" dirty="0">
                <a:solidFill>
                  <a:srgbClr val="002C53"/>
                </a:solidFill>
              </a:rPr>
              <a:t>PAYMENTS MADE ON A REIMBURSEMENT BASIS. </a:t>
            </a:r>
            <a:r>
              <a:rPr lang="en-US" sz="1600" kern="0" dirty="0">
                <a:solidFill>
                  <a:srgbClr val="002C53"/>
                </a:solidFill>
              </a:rPr>
              <a:t>Documentation of actual expenses must be included with requests for payment.</a:t>
            </a:r>
          </a:p>
          <a:p>
            <a:pPr marL="404813" lvl="1" algn="just" fontAlgn="base">
              <a:lnSpc>
                <a:spcPct val="90000"/>
              </a:lnSpc>
              <a:spcAft>
                <a:spcPct val="0"/>
              </a:spcAft>
              <a:buFont typeface="Courier New" panose="02070309020205020404" pitchFamily="49" charset="0"/>
              <a:buChar char="o"/>
            </a:pPr>
            <a:endParaRPr lang="en-US" sz="1600" kern="0" dirty="0">
              <a:solidFill>
                <a:srgbClr val="002C53"/>
              </a:solidFill>
            </a:endParaRPr>
          </a:p>
          <a:p>
            <a:pPr marL="404813" lvl="1" fontAlgn="base">
              <a:lnSpc>
                <a:spcPct val="90000"/>
              </a:lnSpc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600" b="1" kern="0" dirty="0">
                <a:solidFill>
                  <a:srgbClr val="002C53"/>
                </a:solidFill>
              </a:rPr>
              <a:t>EXTENSIONS TO PUBLIC SERVICE AGREEMENTS. </a:t>
            </a:r>
            <a:r>
              <a:rPr lang="en-US" sz="1600" kern="0" dirty="0">
                <a:solidFill>
                  <a:srgbClr val="002C53"/>
                </a:solidFill>
              </a:rPr>
              <a:t>Not provided. All Public Service Agreements are awarded for one year only.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328CCD-73E9-49B0-9574-E5C78A5FC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"/>
            <a:ext cx="9144000" cy="1054608"/>
          </a:xfrm>
          <a:prstGeom prst="rect">
            <a:avLst/>
          </a:prstGeom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09EE68F1-CE59-4DA6-B051-02EED391B6CA}"/>
              </a:ext>
            </a:extLst>
          </p:cNvPr>
          <p:cNvSpPr txBox="1"/>
          <p:nvPr/>
        </p:nvSpPr>
        <p:spPr>
          <a:xfrm>
            <a:off x="6097" y="316806"/>
            <a:ext cx="9143999" cy="5116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3200" b="1" spc="-10" dirty="0">
                <a:solidFill>
                  <a:schemeClr val="bg1"/>
                </a:solidFill>
                <a:latin typeface="Century Gothic"/>
                <a:cs typeface="Century Gothic"/>
              </a:rPr>
              <a:t>CDBG CONTRACT AGREEMENT  </a:t>
            </a:r>
            <a:endParaRPr lang="en-US" sz="32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7748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2013 City Power Poin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y of Riverside PowerPoint Template [Read-Only]" id="{1CE90D75-70E4-4ED4-9B7D-F921D610F8B1}" vid="{D6EC186D-F1AF-42AB-A410-54892FF54AE3}"/>
    </a:ext>
  </a:extLst>
</a:theme>
</file>

<file path=ppt/theme/theme2.xml><?xml version="1.0" encoding="utf-8"?>
<a:theme xmlns:a="http://schemas.openxmlformats.org/drawingml/2006/main" name="2013 Standard City Power Poin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133355173408429881F3267F0973C4" ma:contentTypeVersion="2" ma:contentTypeDescription="Create a new document." ma:contentTypeScope="" ma:versionID="ef465c388ba8f7b122b4869b60b40e64">
  <xsd:schema xmlns:xsd="http://www.w3.org/2001/XMLSchema" xmlns:xs="http://www.w3.org/2001/XMLSchema" xmlns:p="http://schemas.microsoft.com/office/2006/metadata/properties" xmlns:ns2="30af340b-69a3-45ef-b4de-85084e3d1087" targetNamespace="http://schemas.microsoft.com/office/2006/metadata/properties" ma:root="true" ma:fieldsID="040a6880abb3347315e4c629895b066c" ns2:_="">
    <xsd:import namespace="30af340b-69a3-45ef-b4de-85084e3d1087"/>
    <xsd:element name="properties">
      <xsd:complexType>
        <xsd:sequence>
          <xsd:element name="documentManagement">
            <xsd:complexType>
              <xsd:all>
                <xsd:element ref="ns2:Catagories" minOccurs="0"/>
                <xsd:element ref="ns2:Thumbnai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af340b-69a3-45ef-b4de-85084e3d1087" elementFormDefault="qualified">
    <xsd:import namespace="http://schemas.microsoft.com/office/2006/documentManagement/types"/>
    <xsd:import namespace="http://schemas.microsoft.com/office/infopath/2007/PartnerControls"/>
    <xsd:element name="Catagories" ma:index="8" nillable="true" ma:displayName="Category" ma:internalName="Catagories">
      <xsd:simpleType>
        <xsd:restriction base="dms:Text">
          <xsd:maxLength value="255"/>
        </xsd:restriction>
      </xsd:simpleType>
    </xsd:element>
    <xsd:element name="Thumbnail" ma:index="9" nillable="true" ma:displayName="Thumbnail" ma:format="Image" ma:internalName="Thumbnai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p:properties xmlns:p="http://schemas.microsoft.com/office/2006/metadata/properties" xmlns:xsi="http://www.w3.org/2001/XMLSchema-instance">
  <documentManagement>
    <Catagories xmlns="30af340b-69a3-45ef-b4de-85084e3d1087">01. Templates</Catagories>
    <Thumbnail xmlns="30af340b-69a3-45ef-b4de-85084e3d1087">
      <Url xsi:nil="true"/>
      <Description xsi:nil="true"/>
    </Thumbnail>
  </documentManagement>
</p:properties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9B3DAD98-C956-4F29-B222-88D6528AED84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950FB42C-7E23-47E7-A948-2C233A688255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17795478-0275-46E6-ACC0-399466DAEC03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DC2F2310-5BCD-427A-A02E-092CB6FC6CCE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74764272-A8DD-459F-9DEE-02C22D815B2E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26550287-3394-4DEA-B93F-35AF3981CAAA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5DE827D7-A4FC-45B0-B98B-CF0234C740A9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B046010D-41A5-4CC0-9E51-50A655410459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81943D58-F03B-49F7-8E04-B1EF90A2AC00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5020A334-1D48-4C6A-A8FA-CC01AAD21B2F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E18D3E25-F790-4228-A9A3-4FDD14D59F8F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9D66582F-A1DC-40BD-A134-08D63E4DD6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af340b-69a3-45ef-b4de-85084e3d10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0.xml><?xml version="1.0" encoding="utf-8"?>
<ds:datastoreItem xmlns:ds="http://schemas.openxmlformats.org/officeDocument/2006/customXml" ds:itemID="{6C69D681-EB2E-4072-8FC5-3E1ED81E4C8B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6A6DC6ED-360C-44D1-ADD1-B42F32D89873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DE6191A2-34AA-4AF3-954C-F060DC2D3CE5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87D45CFC-4F7F-4E56-B470-158893017182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301E30AE-02B5-4D1D-9C29-333B70CCAD41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C111225C-3DEB-404B-B1A1-D0230F75C0A8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B5AA9F70-4271-4950-90A3-2026C0C5CC59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30af340b-69a3-45ef-b4de-85084e3d1087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7.xml><?xml version="1.0" encoding="utf-8"?>
<ds:datastoreItem xmlns:ds="http://schemas.openxmlformats.org/officeDocument/2006/customXml" ds:itemID="{39008B69-163B-4F21-B079-7C0CF6C6E0F8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E9EB5412-E4FF-41DA-8AED-D58FF68717E3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E118D46A-57F7-43F6-B6A7-A02DAD29B643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City of Riverside PowerPoint Template-UPDATED 10-29</Template>
  <TotalTime>4400</TotalTime>
  <Words>1035</Words>
  <Application>Microsoft Office PowerPoint</Application>
  <PresentationFormat>On-screen Show (4:3)</PresentationFormat>
  <Paragraphs>245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Candara</vt:lpstr>
      <vt:lpstr>Century Gothic</vt:lpstr>
      <vt:lpstr>Courier New</vt:lpstr>
      <vt:lpstr>Gill Sans MT</vt:lpstr>
      <vt:lpstr>Wingdings</vt:lpstr>
      <vt:lpstr>2013 City Power Point Slide Template</vt:lpstr>
      <vt:lpstr>2013 Standard City Power Point Slide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CDBG APPLICATION PROCESS </vt:lpstr>
      <vt:lpstr>PowerPoint Presentation</vt:lpstr>
      <vt:lpstr>PowerPoint Presentation</vt:lpstr>
    </vt:vector>
  </TitlesOfParts>
  <Company>City of Riverside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2020-2021  Subrecipient Workshop</dc:title>
  <dc:creator>Naranjo, Martha</dc:creator>
  <cp:lastModifiedBy>Bustos, Gabriella</cp:lastModifiedBy>
  <cp:revision>160</cp:revision>
  <cp:lastPrinted>2023-07-17T14:37:13Z</cp:lastPrinted>
  <dcterms:created xsi:type="dcterms:W3CDTF">2020-08-03T19:45:18Z</dcterms:created>
  <dcterms:modified xsi:type="dcterms:W3CDTF">2023-07-19T15:53:12Z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0x01010004133355173408429881F3267F0973C4</vt:lpwstr>
  </property>
  <property fmtid="{D5CDD505-2E9C-101B-9397-08002B2CF9AE}" pid="3" name="Departments">
    <vt:lpwstr>40</vt:lpwstr>
  </property>
</Properties>
</file>